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47" r:id="rId2"/>
    <p:sldId id="362" r:id="rId3"/>
    <p:sldId id="353" r:id="rId4"/>
    <p:sldId id="390" r:id="rId5"/>
    <p:sldId id="392" r:id="rId6"/>
    <p:sldId id="393" r:id="rId7"/>
    <p:sldId id="376" r:id="rId8"/>
    <p:sldId id="367" r:id="rId9"/>
    <p:sldId id="365" r:id="rId10"/>
    <p:sldId id="377" r:id="rId11"/>
    <p:sldId id="394" r:id="rId12"/>
    <p:sldId id="368" r:id="rId13"/>
    <p:sldId id="372" r:id="rId14"/>
    <p:sldId id="371" r:id="rId15"/>
    <p:sldId id="378" r:id="rId16"/>
    <p:sldId id="375" r:id="rId17"/>
    <p:sldId id="369" r:id="rId18"/>
    <p:sldId id="370" r:id="rId19"/>
    <p:sldId id="361" r:id="rId20"/>
    <p:sldId id="373" r:id="rId21"/>
    <p:sldId id="374" r:id="rId22"/>
    <p:sldId id="382" r:id="rId23"/>
    <p:sldId id="383" r:id="rId24"/>
    <p:sldId id="384" r:id="rId25"/>
    <p:sldId id="385" r:id="rId26"/>
    <p:sldId id="386" r:id="rId27"/>
    <p:sldId id="387" r:id="rId28"/>
    <p:sldId id="391" r:id="rId29"/>
    <p:sldId id="395" r:id="rId30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58"/>
    <p:restoredTop sz="91345"/>
  </p:normalViewPr>
  <p:slideViewPr>
    <p:cSldViewPr snapToObjects="1">
      <p:cViewPr>
        <p:scale>
          <a:sx n="123" d="100"/>
          <a:sy n="123" d="100"/>
        </p:scale>
        <p:origin x="432" y="-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36" y="52101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9/7/18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9/7/18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if height is too high? Limit of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4260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30506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00885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9550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0101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if height is too high? Limit of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82589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594360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96200" y="63246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tiff"/><Relationship Id="rId5" Type="http://schemas.openxmlformats.org/officeDocument/2006/relationships/image" Target="../media/image24.tiff"/><Relationship Id="rId4" Type="http://schemas.openxmlformats.org/officeDocument/2006/relationships/image" Target="../media/image57.tif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7.tiff"/><Relationship Id="rId7" Type="http://schemas.openxmlformats.org/officeDocument/2006/relationships/image" Target="../media/image5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tiff"/><Relationship Id="rId5" Type="http://schemas.openxmlformats.org/officeDocument/2006/relationships/image" Target="../media/image57.tiff"/><Relationship Id="rId4" Type="http://schemas.openxmlformats.org/officeDocument/2006/relationships/image" Target="../media/image5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5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tiff"/><Relationship Id="rId5" Type="http://schemas.openxmlformats.org/officeDocument/2006/relationships/image" Target="../media/image57.tiff"/><Relationship Id="rId4" Type="http://schemas.openxmlformats.org/officeDocument/2006/relationships/image" Target="../media/image56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tiff"/><Relationship Id="rId5" Type="http://schemas.openxmlformats.org/officeDocument/2006/relationships/image" Target="../media/image24.tiff"/><Relationship Id="rId4" Type="http://schemas.openxmlformats.org/officeDocument/2006/relationships/image" Target="../media/image5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7.tiff"/><Relationship Id="rId7" Type="http://schemas.openxmlformats.org/officeDocument/2006/relationships/image" Target="../media/image5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tiff"/><Relationship Id="rId5" Type="http://schemas.openxmlformats.org/officeDocument/2006/relationships/image" Target="../media/image57.tiff"/><Relationship Id="rId10" Type="http://schemas.openxmlformats.org/officeDocument/2006/relationships/image" Target="../media/image62.png"/><Relationship Id="rId4" Type="http://schemas.openxmlformats.org/officeDocument/2006/relationships/image" Target="../media/image56.tiff"/><Relationship Id="rId9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tiff"/><Relationship Id="rId5" Type="http://schemas.openxmlformats.org/officeDocument/2006/relationships/image" Target="../media/image24.tiff"/><Relationship Id="rId4" Type="http://schemas.openxmlformats.org/officeDocument/2006/relationships/image" Target="../media/image5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tiff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685800" y="533400"/>
            <a:ext cx="8077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u="sng" dirty="0">
                <a:ea typeface="ＭＳ Ｐゴシック" panose="020B0600070205080204" pitchFamily="34" charset="-128"/>
              </a:rPr>
              <a:t>Lecture 2: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Modeling Essentials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C617-ED49-1F42-801A-B9B12AF9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Dimensional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11157-6BA5-1749-8EBB-1217B7FD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45720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units for a variable expression are that expression applied to the units of the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arguments of transcendental functions (e.g., natural log) must be </a:t>
            </a:r>
            <a:r>
              <a:rPr lang="en-US" sz="2800" dirty="0" err="1"/>
              <a:t>unitless</a:t>
            </a:r>
            <a:r>
              <a:rPr lang="en-US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7EA5E-B53B-D141-A1E0-3F0BDF777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7670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A838-8E7B-204D-A79D-84E74F3D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the units.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7857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381000" y="773668"/>
                <a:ext cx="37788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773668"/>
                <a:ext cx="3778855" cy="369332"/>
              </a:xfrm>
              <a:prstGeom prst="rect">
                <a:avLst/>
              </a:prstGeom>
              <a:blipFill>
                <a:blip r:embed="rId2"/>
                <a:stretch>
                  <a:fillRect l="-1338" r="-66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/>
              <p:nvPr/>
            </p:nvSpPr>
            <p:spPr>
              <a:xfrm>
                <a:off x="715450" y="3352800"/>
                <a:ext cx="25611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3352800"/>
                <a:ext cx="2561150" cy="430887"/>
              </a:xfrm>
              <a:prstGeom prst="rect">
                <a:avLst/>
              </a:prstGeom>
              <a:blipFill>
                <a:blip r:embed="rId3"/>
                <a:stretch>
                  <a:fillRect l="-493" r="-493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46CFB5-6795-2648-B189-B968902D1374}"/>
              </a:ext>
            </a:extLst>
          </p:cNvPr>
          <p:cNvSpPr txBox="1">
            <a:spLocks/>
          </p:cNvSpPr>
          <p:nvPr/>
        </p:nvSpPr>
        <p:spPr>
          <a:xfrm>
            <a:off x="4920268" y="914400"/>
            <a:ext cx="3918932" cy="53181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Rules</a:t>
            </a:r>
            <a:endParaRPr lang="en-US" sz="2000" b="1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for a variable expression are that expression applied to the units of the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arguments of transcendental functions (e.g., natural log) must be </a:t>
            </a:r>
            <a:r>
              <a:rPr lang="en-US" sz="2000" dirty="0" err="1"/>
              <a:t>unitless</a:t>
            </a:r>
            <a:r>
              <a:rPr lang="en-US" sz="20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1F336-046C-454B-8E10-C44E3E8DAEDE}"/>
              </a:ext>
            </a:extLst>
          </p:cNvPr>
          <p:cNvSpPr txBox="1"/>
          <p:nvPr/>
        </p:nvSpPr>
        <p:spPr>
          <a:xfrm>
            <a:off x="609599" y="3059668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 3: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866C4A-FCAC-7349-8AA5-2B836F6DBC73}"/>
              </a:ext>
            </a:extLst>
          </p:cNvPr>
          <p:cNvSpPr txBox="1"/>
          <p:nvPr/>
        </p:nvSpPr>
        <p:spPr>
          <a:xfrm>
            <a:off x="609599" y="4019490"/>
            <a:ext cx="21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multiplication: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/>
              <p:nvPr/>
            </p:nvSpPr>
            <p:spPr>
              <a:xfrm>
                <a:off x="715450" y="4369713"/>
                <a:ext cx="15504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4369713"/>
                <a:ext cx="1550488" cy="430887"/>
              </a:xfrm>
              <a:prstGeom prst="rect">
                <a:avLst/>
              </a:prstGeom>
              <a:blipFill>
                <a:blip r:embed="rId4"/>
                <a:stretch>
                  <a:fillRect l="-813" r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F3D7CAD-07F7-BC4D-B795-C5992F0CE376}"/>
              </a:ext>
            </a:extLst>
          </p:cNvPr>
          <p:cNvSpPr txBox="1"/>
          <p:nvPr/>
        </p:nvSpPr>
        <p:spPr>
          <a:xfrm>
            <a:off x="609599" y="5063538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division: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/>
              <p:nvPr/>
            </p:nvSpPr>
            <p:spPr>
              <a:xfrm>
                <a:off x="715450" y="5360313"/>
                <a:ext cx="14337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5360313"/>
                <a:ext cx="1433726" cy="430887"/>
              </a:xfrm>
              <a:prstGeom prst="rect">
                <a:avLst/>
              </a:prstGeom>
              <a:blipFill>
                <a:blip r:embed="rId5"/>
                <a:stretch>
                  <a:fillRect l="-877" r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51B999-7336-A84E-926C-B79C0E79F86C}"/>
                  </a:ext>
                </a:extLst>
              </p:cNvPr>
              <p:cNvSpPr txBox="1"/>
              <p:nvPr/>
            </p:nvSpPr>
            <p:spPr>
              <a:xfrm>
                <a:off x="642300" y="12912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51B999-7336-A84E-926C-B79C0E79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00" y="1291262"/>
                <a:ext cx="348300" cy="369332"/>
              </a:xfrm>
              <a:prstGeom prst="rect">
                <a:avLst/>
              </a:prstGeom>
              <a:blipFill>
                <a:blip r:embed="rId6"/>
                <a:stretch>
                  <a:fillRect l="-7143"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BF1B78-B8C5-4F45-8BA7-4378DD6F8E16}"/>
                  </a:ext>
                </a:extLst>
              </p:cNvPr>
              <p:cNvSpPr txBox="1"/>
              <p:nvPr/>
            </p:nvSpPr>
            <p:spPr>
              <a:xfrm>
                <a:off x="1905000" y="12912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BF1B78-B8C5-4F45-8BA7-4378DD6F8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291262"/>
                <a:ext cx="954236" cy="369332"/>
              </a:xfrm>
              <a:prstGeom prst="rect">
                <a:avLst/>
              </a:prstGeom>
              <a:blipFill>
                <a:blip r:embed="rId7"/>
                <a:stretch>
                  <a:fillRect l="-2632" r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50C71-51C2-054B-8373-B8727E054F55}"/>
                  </a:ext>
                </a:extLst>
              </p:cNvPr>
              <p:cNvSpPr txBox="1"/>
              <p:nvPr/>
            </p:nvSpPr>
            <p:spPr>
              <a:xfrm>
                <a:off x="2895600" y="12912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50C71-51C2-054B-8373-B8727E054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1291262"/>
                <a:ext cx="954236" cy="369332"/>
              </a:xfrm>
              <a:prstGeom prst="rect">
                <a:avLst/>
              </a:prstGeom>
              <a:blipFill>
                <a:blip r:embed="rId8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CF6B91-C00F-924C-A3F3-D0C49D84E1FB}"/>
                  </a:ext>
                </a:extLst>
              </p:cNvPr>
              <p:cNvSpPr txBox="1"/>
              <p:nvPr/>
            </p:nvSpPr>
            <p:spPr>
              <a:xfrm>
                <a:off x="3886200" y="12754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CF6B91-C00F-924C-A3F3-D0C49D84E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275456"/>
                <a:ext cx="461728" cy="400944"/>
              </a:xfrm>
              <a:prstGeom prst="rect">
                <a:avLst/>
              </a:prstGeom>
              <a:blipFill>
                <a:blip r:embed="rId9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EEF6E0-11C2-B541-8DA2-5E9DC30CC1E2}"/>
                  </a:ext>
                </a:extLst>
              </p:cNvPr>
              <p:cNvSpPr txBox="1"/>
              <p:nvPr/>
            </p:nvSpPr>
            <p:spPr>
              <a:xfrm>
                <a:off x="1447800" y="12954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EEF6E0-11C2-B541-8DA2-5E9DC30CC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295400"/>
                <a:ext cx="257763" cy="369332"/>
              </a:xfrm>
              <a:prstGeom prst="rect">
                <a:avLst/>
              </a:prstGeom>
              <a:blipFill>
                <a:blip r:embed="rId10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EA6A4386-3F68-0A47-852D-70A78B43E055}"/>
              </a:ext>
            </a:extLst>
          </p:cNvPr>
          <p:cNvSpPr txBox="1"/>
          <p:nvPr/>
        </p:nvSpPr>
        <p:spPr>
          <a:xfrm rot="5400000">
            <a:off x="644053" y="957544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CB4D54-07F6-4047-9FE4-F16E36AC0DAB}"/>
              </a:ext>
            </a:extLst>
          </p:cNvPr>
          <p:cNvSpPr txBox="1"/>
          <p:nvPr/>
        </p:nvSpPr>
        <p:spPr>
          <a:xfrm rot="5400000">
            <a:off x="2090364" y="9575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5EFE7D-5E30-AD4D-90A9-C2C7E8D6D4F8}"/>
              </a:ext>
            </a:extLst>
          </p:cNvPr>
          <p:cNvSpPr txBox="1"/>
          <p:nvPr/>
        </p:nvSpPr>
        <p:spPr>
          <a:xfrm rot="5400000">
            <a:off x="3157164" y="9575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101146-11D1-F146-92B9-80F235A16950}"/>
              </a:ext>
            </a:extLst>
          </p:cNvPr>
          <p:cNvSpPr txBox="1"/>
          <p:nvPr/>
        </p:nvSpPr>
        <p:spPr>
          <a:xfrm rot="5400000">
            <a:off x="3853144" y="9575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606E18-C373-574F-AF1A-F2DD1048C1C2}"/>
              </a:ext>
            </a:extLst>
          </p:cNvPr>
          <p:cNvSpPr txBox="1"/>
          <p:nvPr/>
        </p:nvSpPr>
        <p:spPr>
          <a:xfrm rot="5400000">
            <a:off x="1480764" y="9575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DF6167-FC3B-724D-B5BB-720F9113DC36}"/>
                  </a:ext>
                </a:extLst>
              </p:cNvPr>
              <p:cNvSpPr txBox="1"/>
              <p:nvPr/>
            </p:nvSpPr>
            <p:spPr>
              <a:xfrm>
                <a:off x="721445" y="2362200"/>
                <a:ext cx="40029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DF6167-FC3B-724D-B5BB-720F9113D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45" y="2362200"/>
                <a:ext cx="4002955" cy="430887"/>
              </a:xfrm>
              <a:prstGeom prst="rect">
                <a:avLst/>
              </a:prstGeom>
              <a:blipFill>
                <a:blip r:embed="rId11"/>
                <a:stretch>
                  <a:fillRect l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32C8552D-3DBA-CE43-A4EB-E03B016F2533}"/>
              </a:ext>
            </a:extLst>
          </p:cNvPr>
          <p:cNvSpPr txBox="1"/>
          <p:nvPr/>
        </p:nvSpPr>
        <p:spPr>
          <a:xfrm>
            <a:off x="613518" y="2057400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Rules 1 &amp; 4:</a:t>
            </a:r>
          </a:p>
        </p:txBody>
      </p:sp>
    </p:spTree>
    <p:extLst>
      <p:ext uri="{BB962C8B-B14F-4D97-AF65-F5344CB8AC3E}">
        <p14:creationId xmlns:p14="http://schemas.microsoft.com/office/powerpoint/2010/main" val="216325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7" grpId="0"/>
      <p:bldP spid="34" grpId="0"/>
      <p:bldP spid="35" grpId="0"/>
      <p:bldP spid="42" grpId="0"/>
      <p:bldP spid="62" grpId="0"/>
      <p:bldP spid="6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Yeast Adaptation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A1157-E3B9-604B-A4F7-ED36AB4EA7FD}"/>
              </a:ext>
            </a:extLst>
          </p:cNvPr>
          <p:cNvSpPr txBox="1"/>
          <p:nvPr/>
        </p:nvSpPr>
        <p:spPr>
          <a:xfrm>
            <a:off x="304800" y="10668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Problem: yeast prefer glucose but sometimes only have access to lactose.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62200"/>
            <a:ext cx="7395210" cy="24003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9D5493-A63D-F747-A4CC-06D1F2B5B087}"/>
              </a:ext>
            </a:extLst>
          </p:cNvPr>
          <p:cNvSpPr/>
          <p:nvPr/>
        </p:nvSpPr>
        <p:spPr>
          <a:xfrm>
            <a:off x="3048000" y="2866869"/>
            <a:ext cx="1828800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79DB62-8810-4448-9D82-C4F857DE6F7F}"/>
              </a:ext>
            </a:extLst>
          </p:cNvPr>
          <p:cNvSpPr/>
          <p:nvPr/>
        </p:nvSpPr>
        <p:spPr>
          <a:xfrm>
            <a:off x="2351592" y="4102183"/>
            <a:ext cx="2296607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Yeast Adapt?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76" y="1074420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1483"/>
              </p:ext>
            </p:extLst>
          </p:nvPr>
        </p:nvGraphicFramePr>
        <p:xfrm>
          <a:off x="914400" y="32766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2765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7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Yeast Adapts: lac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64E94-5AB4-3D46-9813-B497AE6B7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25" y="2404422"/>
            <a:ext cx="8298425" cy="4072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446740-EDDC-114F-9665-C4010DD2FB72}"/>
              </a:ext>
            </a:extLst>
          </p:cNvPr>
          <p:cNvSpPr txBox="1"/>
          <p:nvPr/>
        </p:nvSpPr>
        <p:spPr>
          <a:xfrm>
            <a:off x="1905000" y="5943600"/>
            <a:ext cx="2993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 err="1"/>
              <a:t>Vilar</a:t>
            </a:r>
            <a:r>
              <a:rPr lang="en-US" sz="1200" dirty="0"/>
              <a:t> et al., 2003. Journal of Cell Biology.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FF2FA-298F-F34D-8AE5-80AB8190830F}"/>
              </a:ext>
            </a:extLst>
          </p:cNvPr>
          <p:cNvSpPr/>
          <p:nvPr/>
        </p:nvSpPr>
        <p:spPr>
          <a:xfrm>
            <a:off x="5562600" y="4779631"/>
            <a:ext cx="3143250" cy="11639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6FF7E3-AB1A-7E42-B8D8-0567F2D5DCAC}"/>
              </a:ext>
            </a:extLst>
          </p:cNvPr>
          <p:cNvSpPr/>
          <p:nvPr/>
        </p:nvSpPr>
        <p:spPr>
          <a:xfrm>
            <a:off x="5562600" y="5105400"/>
            <a:ext cx="3276600" cy="1514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07E01-F76D-7940-BDE4-808E38C1BD5E}"/>
              </a:ext>
            </a:extLst>
          </p:cNvPr>
          <p:cNvSpPr txBox="1"/>
          <p:nvPr/>
        </p:nvSpPr>
        <p:spPr>
          <a:xfrm>
            <a:off x="1080393" y="1062990"/>
            <a:ext cx="5160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Adaptations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 lactose into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 lactose to galactose and glucose</a:t>
            </a:r>
          </a:p>
        </p:txBody>
      </p:sp>
    </p:spTree>
    <p:extLst>
      <p:ext uri="{BB962C8B-B14F-4D97-AF65-F5344CB8AC3E}">
        <p14:creationId xmlns:p14="http://schemas.microsoft.com/office/powerpoint/2010/main" val="2861695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D4A52F-BB4B-9043-9793-275382FFA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370579"/>
            <a:ext cx="7315200" cy="2407665"/>
          </a:xfrm>
        </p:spPr>
        <p:txBody>
          <a:bodyPr/>
          <a:lstStyle/>
          <a:p>
            <a:r>
              <a:rPr lang="en-US" dirty="0"/>
              <a:t>What are the units of </a:t>
            </a:r>
            <a:r>
              <a:rPr lang="en-US" i="1" dirty="0" err="1"/>
              <a:t>I</a:t>
            </a:r>
            <a:r>
              <a:rPr lang="en-US" baseline="-25000" dirty="0" err="1"/>
              <a:t>ext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Concentration: count (molecules) divided by volume</a:t>
            </a:r>
          </a:p>
          <a:p>
            <a:pPr lvl="2"/>
            <a:r>
              <a:rPr lang="en-US" dirty="0"/>
              <a:t>Count in moles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Volume in liters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Ml</a:t>
            </a:r>
            <a:r>
              <a:rPr lang="en-US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68580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</p:spTree>
    <p:extLst>
      <p:ext uri="{BB962C8B-B14F-4D97-AF65-F5344CB8AC3E}">
        <p14:creationId xmlns:p14="http://schemas.microsoft.com/office/powerpoint/2010/main" val="284361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68580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/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126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/>
              <p:nvPr/>
            </p:nvSpPr>
            <p:spPr>
              <a:xfrm>
                <a:off x="4554350" y="430899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4308992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2299" t="-1754" r="-1724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A2DD37CA-62F8-0249-9E9F-5E7C02DEDD2B}"/>
              </a:ext>
            </a:extLst>
          </p:cNvPr>
          <p:cNvSpPr txBox="1"/>
          <p:nvPr/>
        </p:nvSpPr>
        <p:spPr>
          <a:xfrm>
            <a:off x="4522946" y="2438400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Technical Model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B73440-4935-224A-840B-70422D860E4C}"/>
              </a:ext>
            </a:extLst>
          </p:cNvPr>
          <p:cNvSpPr txBox="1"/>
          <p:nvPr/>
        </p:nvSpPr>
        <p:spPr>
          <a:xfrm>
            <a:off x="4097150" y="3546992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619C22-AEC0-E444-A4E5-A1636013861D}"/>
              </a:ext>
            </a:extLst>
          </p:cNvPr>
          <p:cNvSpPr txBox="1"/>
          <p:nvPr/>
        </p:nvSpPr>
        <p:spPr>
          <a:xfrm>
            <a:off x="4097150" y="4456927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/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blipFill>
                <a:blip r:embed="rId5"/>
                <a:stretch>
                  <a:fillRect l="-1695" r="-2542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845341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4BF675-BBEC-D446-966B-6FF37874DE17}"/>
              </a:ext>
            </a:extLst>
          </p:cNvPr>
          <p:cNvSpPr/>
          <p:nvPr/>
        </p:nvSpPr>
        <p:spPr>
          <a:xfrm>
            <a:off x="468918" y="805681"/>
            <a:ext cx="3552710" cy="26367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AD0A4C-7FB0-104D-8A77-B11BC444150F}"/>
              </a:ext>
            </a:extLst>
          </p:cNvPr>
          <p:cNvSpPr txBox="1"/>
          <p:nvPr/>
        </p:nvSpPr>
        <p:spPr>
          <a:xfrm>
            <a:off x="561302" y="1453667"/>
            <a:ext cx="348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Simplified System Diagram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/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blipFill>
                <a:blip r:embed="rId6"/>
                <a:stretch>
                  <a:fillRect l="-13559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/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blipFill>
                <a:blip r:embed="rId7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/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blipFill>
                <a:blip r:embed="rId8"/>
                <a:stretch>
                  <a:fillRect l="-3200" r="-56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/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blipFill>
                <a:blip r:embed="rId9"/>
                <a:stretch>
                  <a:fillRect l="-3774" r="-6604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/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blipFill>
                <a:blip r:embed="rId10"/>
                <a:stretch>
                  <a:fillRect l="-7407" r="-129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D6417AA-FA08-4D41-8955-3054AC029A20}"/>
              </a:ext>
            </a:extLst>
          </p:cNvPr>
          <p:cNvSpPr/>
          <p:nvPr/>
        </p:nvSpPr>
        <p:spPr>
          <a:xfrm>
            <a:off x="10611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A54A0B-FB90-5E43-9BA1-DBF259D172DC}"/>
              </a:ext>
            </a:extLst>
          </p:cNvPr>
          <p:cNvSpPr/>
          <p:nvPr/>
        </p:nvSpPr>
        <p:spPr>
          <a:xfrm>
            <a:off x="24327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B76C2E-6577-D046-BB2C-9FED4C1A9248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>
            <a:off x="1061199" y="320784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595225-C214-AC41-AD53-BC82F6F09431}"/>
              </a:ext>
            </a:extLst>
          </p:cNvPr>
          <p:cNvCxnSpPr>
            <a:stCxn id="20" idx="2"/>
            <a:endCxn id="27" idx="0"/>
          </p:cNvCxnSpPr>
          <p:nvPr/>
        </p:nvCxnSpPr>
        <p:spPr>
          <a:xfrm flipH="1">
            <a:off x="1396037" y="320784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DE2BFA-0D05-4D4F-B943-0B5416F5381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396037" y="320784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752DCD-E51A-BE4D-9E62-8A0317A2FD6B}"/>
              </a:ext>
            </a:extLst>
          </p:cNvPr>
          <p:cNvCxnSpPr>
            <a:stCxn id="20" idx="2"/>
            <a:endCxn id="28" idx="0"/>
          </p:cNvCxnSpPr>
          <p:nvPr/>
        </p:nvCxnSpPr>
        <p:spPr>
          <a:xfrm>
            <a:off x="2130410" y="320784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DB0B1E-24DB-D948-8873-0C9B65E84EB5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flipH="1">
            <a:off x="2767637" y="320784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06DC93-7974-EE46-9357-1B8EF39E8FC6}"/>
              </a:ext>
            </a:extLst>
          </p:cNvPr>
          <p:cNvCxnSpPr>
            <a:endCxn id="23" idx="0"/>
          </p:cNvCxnSpPr>
          <p:nvPr/>
        </p:nvCxnSpPr>
        <p:spPr>
          <a:xfrm flipH="1">
            <a:off x="1156195" y="418405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E4CED4B-07CF-6F4F-8546-74E482055071}"/>
              </a:ext>
            </a:extLst>
          </p:cNvPr>
          <p:cNvCxnSpPr>
            <a:endCxn id="24" idx="0"/>
          </p:cNvCxnSpPr>
          <p:nvPr/>
        </p:nvCxnSpPr>
        <p:spPr>
          <a:xfrm>
            <a:off x="2763641" y="418405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82A7951-53E0-4540-AAA9-2C133133DD26}"/>
              </a:ext>
            </a:extLst>
          </p:cNvPr>
          <p:cNvSpPr txBox="1"/>
          <p:nvPr/>
        </p:nvSpPr>
        <p:spPr>
          <a:xfrm>
            <a:off x="910001" y="2438400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Conceptual Model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C8F73D-37E3-8C4F-882C-618515108247}"/>
              </a:ext>
            </a:extLst>
          </p:cNvPr>
          <p:cNvSpPr txBox="1"/>
          <p:nvPr/>
        </p:nvSpPr>
        <p:spPr>
          <a:xfrm>
            <a:off x="1949040" y="5029200"/>
            <a:ext cx="428675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 err="1"/>
              <a:t>dP</a:t>
            </a:r>
            <a:r>
              <a:rPr lang="en-US" sz="2400" i="1" dirty="0"/>
              <a:t>/</a:t>
            </a:r>
            <a:r>
              <a:rPr lang="en-US" sz="2400" i="1" dirty="0" err="1"/>
              <a:t>dt</a:t>
            </a:r>
            <a:r>
              <a:rPr lang="en-US" sz="2400" i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c</a:t>
            </a:r>
            <a:r>
              <a:rPr lang="en-US" sz="2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a</a:t>
            </a:r>
            <a:r>
              <a:rPr lang="en-US" sz="2400" dirty="0"/>
              <a:t>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FC6499-0AEA-534E-8863-B817AE4C796C}"/>
              </a:ext>
            </a:extLst>
          </p:cNvPr>
          <p:cNvSpPr txBox="1"/>
          <p:nvPr/>
        </p:nvSpPr>
        <p:spPr>
          <a:xfrm>
            <a:off x="6400800" y="5334000"/>
            <a:ext cx="105670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Ml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2BDDFD-1786-474E-8B96-F0EAAED84D75}"/>
              </a:ext>
            </a:extLst>
          </p:cNvPr>
          <p:cNvSpPr txBox="1"/>
          <p:nvPr/>
        </p:nvSpPr>
        <p:spPr>
          <a:xfrm>
            <a:off x="6400800" y="5757250"/>
            <a:ext cx="543739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8D490C-17E0-3D41-8497-E44C9BCFE8D8}"/>
              </a:ext>
            </a:extLst>
          </p:cNvPr>
          <p:cNvSpPr txBox="1"/>
          <p:nvPr/>
        </p:nvSpPr>
        <p:spPr>
          <a:xfrm>
            <a:off x="6416189" y="6198750"/>
            <a:ext cx="105670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53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51" grpId="0"/>
      <p:bldP spid="52" grpId="0"/>
      <p:bldP spid="53" grpId="0"/>
      <p:bldP spid="54" grpId="0"/>
      <p:bldP spid="20" grpId="0"/>
      <p:bldP spid="22" grpId="0"/>
      <p:bldP spid="23" grpId="0"/>
      <p:bldP spid="24" grpId="0"/>
      <p:bldP spid="25" grpId="0"/>
      <p:bldP spid="27" grpId="0" animBg="1"/>
      <p:bldP spid="28" grpId="0" animBg="1"/>
      <p:bldP spid="50" grpId="0"/>
      <p:bldP spid="60" grpId="0" animBg="1"/>
      <p:bldP spid="61" grpId="0" animBg="1"/>
      <p:bldP spid="62" grpId="0" animBg="1"/>
      <p:bldP spid="6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Models With Differentials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0372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Models With Stochastics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9795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EB126-252F-5F47-B175-E4DF9167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F6CC9-4396-9C43-83BA-475D1FE46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Conceptual models</a:t>
            </a:r>
          </a:p>
          <a:p>
            <a:pPr lvl="1"/>
            <a:r>
              <a:rPr lang="en-US" dirty="0"/>
              <a:t>Construct appropriate element abstractions of a system, their variables, and the relationships between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DA70AD-1B8C-D04B-9645-9E5FFEFD0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9206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9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EF19D-8528-BD43-B0A1-C8B8D0703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9BA2-A798-3748-B18B-87567FDCC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4448E-E4BC-0B44-B405-CE89DCE9F1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60975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4FBA7-0DC6-4645-96E8-12C45F4E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Layout lac Operon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3A9F9C-4BA9-3348-898F-993E3C1747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B167F-3831-F740-9C6A-AE105D107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95400"/>
            <a:ext cx="72644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04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81000"/>
            <a:ext cx="4724400" cy="838200"/>
          </a:xfrm>
        </p:spPr>
        <p:txBody>
          <a:bodyPr/>
          <a:lstStyle/>
          <a:p>
            <a:r>
              <a:rPr lang="en-US" dirty="0"/>
              <a:t>Variable Roles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52B33-E74A-564A-AF51-B6AE2B16D5F3}"/>
              </a:ext>
            </a:extLst>
          </p:cNvPr>
          <p:cNvSpPr txBox="1"/>
          <p:nvPr/>
        </p:nvSpPr>
        <p:spPr>
          <a:xfrm>
            <a:off x="228601" y="1075782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role of a variable is how it is used in a model.</a:t>
            </a:r>
          </a:p>
          <a:p>
            <a:r>
              <a:rPr lang="en-US" sz="2400" dirty="0"/>
              <a:t>A variable may have different roles in different models.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D91B737-9E7E-9E4C-B7B2-87E2D337E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547898"/>
            <a:ext cx="1101579" cy="6096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1E8EA2-406F-0C42-AF35-2F5FE9E33AE6}"/>
              </a:ext>
            </a:extLst>
          </p:cNvPr>
          <p:cNvSpPr txBox="1"/>
          <p:nvPr/>
        </p:nvSpPr>
        <p:spPr>
          <a:xfrm>
            <a:off x="266701" y="3403937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1: Find </a:t>
            </a:r>
            <a:r>
              <a:rPr lang="en-US" sz="2400" i="1" dirty="0"/>
              <a:t>Q</a:t>
            </a:r>
            <a:r>
              <a:rPr lang="en-US" sz="2400" baseline="30000" dirty="0"/>
              <a:t>OT</a:t>
            </a:r>
            <a:r>
              <a:rPr lang="en-US" sz="2400" dirty="0"/>
              <a:t>(</a:t>
            </a:r>
            <a:r>
              <a:rPr lang="en-US" sz="2400" i="1" dirty="0" err="1"/>
              <a:t>t</a:t>
            </a:r>
            <a:r>
              <a:rPr lang="en-US" sz="2400" baseline="-25000" dirty="0" err="1"/>
              <a:t>f</a:t>
            </a:r>
            <a:r>
              <a:rPr lang="en-US" sz="2400" dirty="0"/>
              <a:t>) given </a:t>
            </a:r>
            <a:r>
              <a:rPr lang="en-US" sz="2400" i="1" dirty="0"/>
              <a:t>Q</a:t>
            </a:r>
            <a:r>
              <a:rPr lang="en-US" sz="2400" baseline="30000" dirty="0"/>
              <a:t>IN</a:t>
            </a:r>
            <a:r>
              <a:rPr lang="en-US" sz="2400" dirty="0"/>
              <a:t> and initial value of </a:t>
            </a:r>
            <a:r>
              <a:rPr lang="en-US" sz="2400" i="1" dirty="0"/>
              <a:t>h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Input: </a:t>
            </a:r>
            <a:r>
              <a:rPr lang="en-US" sz="2400" i="1" dirty="0"/>
              <a:t>Q</a:t>
            </a:r>
            <a:r>
              <a:rPr lang="en-US" sz="2400" baseline="30000" dirty="0"/>
              <a:t>IN</a:t>
            </a:r>
            <a:r>
              <a:rPr lang="en-US" sz="2400" i="1" dirty="0"/>
              <a:t>(0), …, Q</a:t>
            </a:r>
            <a:r>
              <a:rPr lang="en-US" sz="2400" baseline="30000" dirty="0"/>
              <a:t>IN</a:t>
            </a:r>
            <a:r>
              <a:rPr lang="en-US" sz="2400" i="1" dirty="0"/>
              <a:t>(</a:t>
            </a:r>
            <a:r>
              <a:rPr lang="en-US" sz="2400" i="1" dirty="0" err="1"/>
              <a:t>t</a:t>
            </a:r>
            <a:r>
              <a:rPr lang="en-US" sz="2400" baseline="-25000" dirty="0" err="1"/>
              <a:t>t</a:t>
            </a:r>
            <a:r>
              <a:rPr lang="en-US" sz="2400" i="1" dirty="0"/>
              <a:t>)</a:t>
            </a:r>
            <a:r>
              <a:rPr lang="en-US" sz="2400" dirty="0"/>
              <a:t> and </a:t>
            </a:r>
            <a:r>
              <a:rPr lang="en-US" sz="2400" i="1" dirty="0"/>
              <a:t>h(0)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Output: </a:t>
            </a:r>
            <a:r>
              <a:rPr lang="en-US" sz="2400" i="1" dirty="0"/>
              <a:t>Q</a:t>
            </a:r>
            <a:r>
              <a:rPr lang="en-US" sz="2400" baseline="30000" dirty="0"/>
              <a:t>OT</a:t>
            </a:r>
            <a:r>
              <a:rPr lang="en-US" sz="2400" i="1" dirty="0"/>
              <a:t>(</a:t>
            </a:r>
            <a:r>
              <a:rPr lang="en-US" sz="2400" i="1" dirty="0" err="1"/>
              <a:t>t</a:t>
            </a:r>
            <a:r>
              <a:rPr lang="en-US" sz="2400" i="1" baseline="-25000" dirty="0" err="1"/>
              <a:t>f</a:t>
            </a:r>
            <a:r>
              <a:rPr lang="en-US" sz="2400" i="1" dirty="0"/>
              <a:t>)</a:t>
            </a:r>
            <a:endParaRPr 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4137E8-BED6-204F-9E28-005C541371F9}"/>
              </a:ext>
            </a:extLst>
          </p:cNvPr>
          <p:cNvSpPr txBox="1"/>
          <p:nvPr/>
        </p:nvSpPr>
        <p:spPr>
          <a:xfrm>
            <a:off x="257755" y="1953161"/>
            <a:ext cx="41618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Flow out</a:t>
            </a:r>
          </a:p>
          <a:p>
            <a:r>
              <a:rPr lang="en-US" sz="2000" i="1" dirty="0"/>
              <a:t>Q</a:t>
            </a:r>
            <a:r>
              <a:rPr lang="en-US" sz="2000" baseline="30000" dirty="0"/>
              <a:t>OT</a:t>
            </a:r>
            <a:r>
              <a:rPr lang="en-US" sz="2000" i="1" dirty="0"/>
              <a:t>(t) </a:t>
            </a:r>
            <a:r>
              <a:rPr lang="en-US" sz="2000" dirty="0"/>
              <a:t>= </a:t>
            </a:r>
            <a:r>
              <a:rPr lang="en-US" sz="2000" i="1" dirty="0"/>
              <a:t>Q</a:t>
            </a:r>
            <a:r>
              <a:rPr lang="en-US" sz="2000" dirty="0"/>
              <a:t>* if </a:t>
            </a:r>
            <a:r>
              <a:rPr lang="en-US" sz="2000" i="1" dirty="0"/>
              <a:t>h(t)</a:t>
            </a:r>
            <a:r>
              <a:rPr lang="en-US" sz="2000" dirty="0"/>
              <a:t> &gt; 0</a:t>
            </a:r>
          </a:p>
          <a:p>
            <a:r>
              <a:rPr lang="en-US" sz="2000" i="1" dirty="0"/>
              <a:t>Q</a:t>
            </a:r>
            <a:r>
              <a:rPr lang="en-US" sz="2000" baseline="30000" dirty="0"/>
              <a:t>OT</a:t>
            </a:r>
            <a:r>
              <a:rPr lang="en-US" sz="2000" dirty="0"/>
              <a:t> </a:t>
            </a:r>
            <a:r>
              <a:rPr lang="en-US" sz="2000" i="1" dirty="0"/>
              <a:t>(t) </a:t>
            </a:r>
            <a:r>
              <a:rPr lang="en-US" sz="2000" dirty="0"/>
              <a:t>= min(</a:t>
            </a:r>
            <a:r>
              <a:rPr lang="en-US" sz="2000" i="1" dirty="0"/>
              <a:t>Q</a:t>
            </a:r>
            <a:r>
              <a:rPr lang="en-US" sz="2000" dirty="0"/>
              <a:t>*, </a:t>
            </a:r>
            <a:r>
              <a:rPr lang="en-US" sz="2000" i="1" dirty="0"/>
              <a:t>Q</a:t>
            </a:r>
            <a:r>
              <a:rPr lang="en-US" sz="2000" baseline="30000" dirty="0"/>
              <a:t>IN</a:t>
            </a:r>
            <a:r>
              <a:rPr lang="en-US" sz="2000" dirty="0"/>
              <a:t> </a:t>
            </a:r>
            <a:r>
              <a:rPr lang="en-US" sz="2000" i="1" dirty="0"/>
              <a:t>(t)), </a:t>
            </a:r>
            <a:r>
              <a:rPr lang="en-US" sz="2000" dirty="0"/>
              <a:t>otherwise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6472D0-5D2A-9C4A-A488-F04F36D9E75C}"/>
              </a:ext>
            </a:extLst>
          </p:cNvPr>
          <p:cNvSpPr txBox="1"/>
          <p:nvPr/>
        </p:nvSpPr>
        <p:spPr>
          <a:xfrm>
            <a:off x="4700096" y="1953161"/>
            <a:ext cx="33009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Height</a:t>
            </a:r>
          </a:p>
          <a:p>
            <a:r>
              <a:rPr lang="en-US" sz="2000" i="1" dirty="0"/>
              <a:t>dh(t) = Q</a:t>
            </a:r>
            <a:r>
              <a:rPr lang="en-US" sz="2000" baseline="30000" dirty="0"/>
              <a:t>IN</a:t>
            </a:r>
            <a:r>
              <a:rPr lang="en-US" sz="2000" i="1" dirty="0"/>
              <a:t> – Q</a:t>
            </a:r>
            <a:r>
              <a:rPr lang="en-US" sz="2000" baseline="30000" dirty="0"/>
              <a:t>OT</a:t>
            </a:r>
            <a:r>
              <a:rPr lang="en-US" sz="2000" i="1" dirty="0"/>
              <a:t>, h(t) &gt; 0</a:t>
            </a:r>
          </a:p>
          <a:p>
            <a:r>
              <a:rPr lang="en-US" sz="2000" i="1" dirty="0"/>
              <a:t>dh(t) = Q</a:t>
            </a:r>
            <a:r>
              <a:rPr lang="en-US" sz="2000" baseline="30000" dirty="0"/>
              <a:t>IN</a:t>
            </a:r>
            <a:r>
              <a:rPr lang="en-US" sz="2000" i="1" dirty="0"/>
              <a:t> – Q</a:t>
            </a:r>
            <a:r>
              <a:rPr lang="en-US" sz="2000" baseline="30000" dirty="0"/>
              <a:t>OT</a:t>
            </a:r>
            <a:r>
              <a:rPr lang="en-US" sz="2000" i="1" dirty="0"/>
              <a:t>, </a:t>
            </a:r>
            <a:r>
              <a:rPr lang="en-US" sz="2000" dirty="0"/>
              <a:t>if positive</a:t>
            </a:r>
          </a:p>
          <a:p>
            <a:r>
              <a:rPr lang="en-US" sz="2000" i="1" dirty="0"/>
              <a:t>dh(t) = 0, </a:t>
            </a:r>
            <a:r>
              <a:rPr lang="en-US" sz="2000" dirty="0"/>
              <a:t>otherwise</a:t>
            </a:r>
            <a:endParaRPr lang="en-US" sz="2000" i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476C58-26A2-314B-8EB5-9F133CBE296C}"/>
              </a:ext>
            </a:extLst>
          </p:cNvPr>
          <p:cNvSpPr txBox="1"/>
          <p:nvPr/>
        </p:nvSpPr>
        <p:spPr>
          <a:xfrm>
            <a:off x="304800" y="4775537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2: Find </a:t>
            </a:r>
            <a:r>
              <a:rPr lang="en-US" sz="2400" i="1" dirty="0"/>
              <a:t>h</a:t>
            </a:r>
            <a:r>
              <a:rPr lang="en-US" sz="2400" dirty="0"/>
              <a:t>(</a:t>
            </a:r>
            <a:r>
              <a:rPr lang="en-US" sz="2400" i="1" dirty="0" err="1"/>
              <a:t>t</a:t>
            </a:r>
            <a:r>
              <a:rPr lang="en-US" sz="2400" baseline="-25000" dirty="0" err="1"/>
              <a:t>f</a:t>
            </a:r>
            <a:r>
              <a:rPr lang="en-US" sz="2400" dirty="0"/>
              <a:t>) given </a:t>
            </a:r>
            <a:r>
              <a:rPr lang="en-US" sz="2400" i="1" dirty="0"/>
              <a:t>Q</a:t>
            </a:r>
            <a:r>
              <a:rPr lang="en-US" sz="2400" baseline="30000" dirty="0"/>
              <a:t>IN</a:t>
            </a:r>
            <a:r>
              <a:rPr lang="en-US" sz="2400" dirty="0"/>
              <a:t> and initial value of </a:t>
            </a:r>
            <a:r>
              <a:rPr lang="en-US" sz="2400" i="1" dirty="0"/>
              <a:t>h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Input: </a:t>
            </a:r>
            <a:r>
              <a:rPr lang="en-US" sz="2400" i="1" dirty="0"/>
              <a:t>Q</a:t>
            </a:r>
            <a:r>
              <a:rPr lang="en-US" sz="2400" baseline="30000" dirty="0"/>
              <a:t>IN</a:t>
            </a:r>
            <a:r>
              <a:rPr lang="en-US" sz="2400" i="1" dirty="0"/>
              <a:t>(0), …, Q</a:t>
            </a:r>
            <a:r>
              <a:rPr lang="en-US" sz="2400" baseline="30000" dirty="0"/>
              <a:t>IN</a:t>
            </a:r>
            <a:r>
              <a:rPr lang="en-US" sz="2400" i="1" dirty="0"/>
              <a:t>(</a:t>
            </a:r>
            <a:r>
              <a:rPr lang="en-US" sz="2400" i="1" dirty="0" err="1"/>
              <a:t>t</a:t>
            </a:r>
            <a:r>
              <a:rPr lang="en-US" sz="2400" baseline="-25000" dirty="0" err="1"/>
              <a:t>t</a:t>
            </a:r>
            <a:r>
              <a:rPr lang="en-US" sz="2400" i="1" dirty="0"/>
              <a:t>)</a:t>
            </a:r>
            <a:r>
              <a:rPr lang="en-US" sz="2400" dirty="0"/>
              <a:t> and </a:t>
            </a:r>
            <a:r>
              <a:rPr lang="en-US" sz="2400" i="1" dirty="0"/>
              <a:t>h(0)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Output: </a:t>
            </a:r>
            <a:r>
              <a:rPr lang="en-US" sz="2400" i="1" dirty="0"/>
              <a:t>h(</a:t>
            </a:r>
            <a:r>
              <a:rPr lang="en-US" sz="2400" i="1" dirty="0" err="1"/>
              <a:t>t</a:t>
            </a:r>
            <a:r>
              <a:rPr lang="en-US" sz="2400" i="1" baseline="-25000" dirty="0" err="1"/>
              <a:t>f</a:t>
            </a:r>
            <a:r>
              <a:rPr lang="en-US" sz="2400" i="1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0970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D4F0A-3B72-9944-AC3C-35A38B5A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304800"/>
            <a:ext cx="6096000" cy="838200"/>
          </a:xfrm>
        </p:spPr>
        <p:txBody>
          <a:bodyPr/>
          <a:lstStyle/>
          <a:p>
            <a:r>
              <a:rPr lang="en-US" sz="3200" dirty="0"/>
              <a:t>Conceptual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48EF12-48CA-964C-8EDC-938D2D3161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A4C78-2D10-5443-90D1-368E64EF7549}"/>
              </a:ext>
            </a:extLst>
          </p:cNvPr>
          <p:cNvSpPr txBox="1"/>
          <p:nvPr/>
        </p:nvSpPr>
        <p:spPr>
          <a:xfrm>
            <a:off x="248641" y="892314"/>
            <a:ext cx="5999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A conceptual model specifies how the inputs of one element relate to the outputs of other elements.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68FBC8-10EB-3B4D-938D-B4A421935551}"/>
              </a:ext>
            </a:extLst>
          </p:cNvPr>
          <p:cNvGrpSpPr/>
          <p:nvPr/>
        </p:nvGrpSpPr>
        <p:grpSpPr>
          <a:xfrm>
            <a:off x="6629400" y="381000"/>
            <a:ext cx="2133601" cy="1371600"/>
            <a:chOff x="381000" y="1066800"/>
            <a:chExt cx="5678091" cy="49469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CA5C55-1484-C149-89CF-3F2CC7FE1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1C782-F8F3-9D49-9081-00D3EB1A7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64C435-1B8A-CC4B-AAB7-EAA009015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E048B7-D7C0-8A44-B0B1-EC82E3F9A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AA84D4-F93C-7649-9959-1D2C57D65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D731927-93CF-D94A-90EE-CDB13A7E8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6720C15-CB96-1243-A0DD-80DCFC15A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464817-8662-D644-B666-4A0210CA6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824A4B3-0581-404A-BED0-B09F94C933E6}"/>
              </a:ext>
            </a:extLst>
          </p:cNvPr>
          <p:cNvSpPr/>
          <p:nvPr/>
        </p:nvSpPr>
        <p:spPr>
          <a:xfrm>
            <a:off x="2148141" y="4126467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E2BA8-8661-014F-8C1C-7F5D124E1076}"/>
              </a:ext>
            </a:extLst>
          </p:cNvPr>
          <p:cNvSpPr txBox="1"/>
          <p:nvPr/>
        </p:nvSpPr>
        <p:spPr>
          <a:xfrm>
            <a:off x="1752600" y="206906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F1.out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E9A274-6098-4C45-B48E-C9E2EADF0840}"/>
              </a:ext>
            </a:extLst>
          </p:cNvPr>
          <p:cNvSpPr txBox="1"/>
          <p:nvPr/>
        </p:nvSpPr>
        <p:spPr>
          <a:xfrm>
            <a:off x="2094352" y="345233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V1.in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B3100A-B80C-1743-87B1-DDC2697444AA}"/>
              </a:ext>
            </a:extLst>
          </p:cNvPr>
          <p:cNvGrpSpPr/>
          <p:nvPr/>
        </p:nvGrpSpPr>
        <p:grpSpPr>
          <a:xfrm>
            <a:off x="2137174" y="2679271"/>
            <a:ext cx="669871" cy="533400"/>
            <a:chOff x="674832" y="3582004"/>
            <a:chExt cx="669871" cy="5334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557EC64-EEDC-E541-B113-77B962836C73}"/>
                </a:ext>
              </a:extLst>
            </p:cNvPr>
            <p:cNvSpPr/>
            <p:nvPr/>
          </p:nvSpPr>
          <p:spPr>
            <a:xfrm>
              <a:off x="674832" y="3582004"/>
              <a:ext cx="669871" cy="533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B04672-C317-1D44-88DD-9BF7F6573C08}"/>
                </a:ext>
              </a:extLst>
            </p:cNvPr>
            <p:cNvSpPr txBox="1"/>
            <p:nvPr/>
          </p:nvSpPr>
          <p:spPr>
            <a:xfrm>
              <a:off x="853861" y="3632575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=</a:t>
              </a:r>
            </a:p>
          </p:txBody>
        </p:sp>
      </p:grp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064D8DE-065B-1446-8802-3BFB9A425881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rot="16200000" flipH="1">
            <a:off x="2244873" y="2452034"/>
            <a:ext cx="240872" cy="213602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15E1056-0EA4-BA4E-B376-2197BA38FACF}"/>
              </a:ext>
            </a:extLst>
          </p:cNvPr>
          <p:cNvCxnSpPr>
            <a:cxnSpLocks/>
            <a:stCxn id="24" idx="2"/>
            <a:endCxn id="23" idx="0"/>
          </p:cNvCxnSpPr>
          <p:nvPr/>
        </p:nvCxnSpPr>
        <p:spPr>
          <a:xfrm rot="16200000" flipH="1">
            <a:off x="2381888" y="3302892"/>
            <a:ext cx="239664" cy="59221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C4AA3BD-50E8-5A41-99F5-BD705147FB61}"/>
              </a:ext>
            </a:extLst>
          </p:cNvPr>
          <p:cNvCxnSpPr>
            <a:cxnSpLocks/>
            <a:stCxn id="23" idx="2"/>
            <a:endCxn id="17" idx="0"/>
          </p:cNvCxnSpPr>
          <p:nvPr/>
        </p:nvCxnSpPr>
        <p:spPr>
          <a:xfrm rot="5400000">
            <a:off x="2354804" y="3949940"/>
            <a:ext cx="304800" cy="48254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958EA8-FC40-D443-A265-9F87F80BE05A}"/>
              </a:ext>
            </a:extLst>
          </p:cNvPr>
          <p:cNvSpPr txBox="1"/>
          <p:nvPr/>
        </p:nvSpPr>
        <p:spPr>
          <a:xfrm>
            <a:off x="228600" y="413813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V1.height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3B4F87C1-7C8C-7540-AEA9-03EDA0E4DB80}"/>
              </a:ext>
            </a:extLst>
          </p:cNvPr>
          <p:cNvCxnSpPr>
            <a:stCxn id="34" idx="3"/>
            <a:endCxn id="17" idx="1"/>
          </p:cNvCxnSpPr>
          <p:nvPr/>
        </p:nvCxnSpPr>
        <p:spPr>
          <a:xfrm>
            <a:off x="1653990" y="4322801"/>
            <a:ext cx="494151" cy="70366"/>
          </a:xfrm>
          <a:prstGeom prst="bentConnector3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514C52C-0C02-CA4B-86E2-5F4E007AEB4E}"/>
              </a:ext>
            </a:extLst>
          </p:cNvPr>
          <p:cNvSpPr txBox="1"/>
          <p:nvPr/>
        </p:nvSpPr>
        <p:spPr>
          <a:xfrm>
            <a:off x="1828800" y="502920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V1.out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D013698E-4C80-A24C-B9FF-68BCC2BC24A4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2221191" y="4773385"/>
            <a:ext cx="375404" cy="148369"/>
          </a:xfrm>
          <a:prstGeom prst="bentConnector3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D9EB58E-BC93-9B4B-8695-96FE8F7367C3}"/>
              </a:ext>
            </a:extLst>
          </p:cNvPr>
          <p:cNvGrpSpPr/>
          <p:nvPr/>
        </p:nvGrpSpPr>
        <p:grpSpPr>
          <a:xfrm>
            <a:off x="3760812" y="2145463"/>
            <a:ext cx="669871" cy="533400"/>
            <a:chOff x="674832" y="3582004"/>
            <a:chExt cx="669871" cy="5334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891969-458F-4B44-93F3-5CCDD663CC9C}"/>
                </a:ext>
              </a:extLst>
            </p:cNvPr>
            <p:cNvSpPr/>
            <p:nvPr/>
          </p:nvSpPr>
          <p:spPr>
            <a:xfrm>
              <a:off x="674832" y="3582004"/>
              <a:ext cx="669871" cy="533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D1957B8-AD2A-5044-98FD-7EEAA3A3EF07}"/>
                </a:ext>
              </a:extLst>
            </p:cNvPr>
            <p:cNvSpPr txBox="1"/>
            <p:nvPr/>
          </p:nvSpPr>
          <p:spPr>
            <a:xfrm>
              <a:off x="853861" y="3632575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=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2D4A9F7-1EDC-F24C-8F0D-4A7AE29C2E8F}"/>
              </a:ext>
            </a:extLst>
          </p:cNvPr>
          <p:cNvSpPr txBox="1"/>
          <p:nvPr/>
        </p:nvSpPr>
        <p:spPr>
          <a:xfrm>
            <a:off x="3392295" y="295936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C.in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C96E951-D0D1-2D49-BC18-F4FE289E941D}"/>
              </a:ext>
            </a:extLst>
          </p:cNvPr>
          <p:cNvCxnSpPr>
            <a:cxnSpLocks/>
            <a:stCxn id="37" idx="3"/>
            <a:endCxn id="41" idx="1"/>
          </p:cNvCxnSpPr>
          <p:nvPr/>
        </p:nvCxnSpPr>
        <p:spPr>
          <a:xfrm flipV="1">
            <a:off x="2840615" y="2412163"/>
            <a:ext cx="920197" cy="280170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3BD8008-1A5A-134F-A464-B20CECB3C761}"/>
              </a:ext>
            </a:extLst>
          </p:cNvPr>
          <p:cNvCxnSpPr>
            <a:stCxn id="41" idx="2"/>
            <a:endCxn id="43" idx="0"/>
          </p:cNvCxnSpPr>
          <p:nvPr/>
        </p:nvCxnSpPr>
        <p:spPr>
          <a:xfrm rot="5400000">
            <a:off x="3787799" y="2651410"/>
            <a:ext cx="280497" cy="335403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C681E0E-9742-AC4B-BDCF-B72F2D09F1A8}"/>
              </a:ext>
            </a:extLst>
          </p:cNvPr>
          <p:cNvSpPr/>
          <p:nvPr/>
        </p:nvSpPr>
        <p:spPr>
          <a:xfrm>
            <a:off x="3858620" y="3582003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DD8E72-1AD5-C844-9E19-708E0E93A86A}"/>
              </a:ext>
            </a:extLst>
          </p:cNvPr>
          <p:cNvSpPr txBox="1"/>
          <p:nvPr/>
        </p:nvSpPr>
        <p:spPr>
          <a:xfrm>
            <a:off x="4515649" y="292274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C.setting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D38578FA-8DDF-2641-871E-7D9951BCB90F}"/>
              </a:ext>
            </a:extLst>
          </p:cNvPr>
          <p:cNvCxnSpPr>
            <a:cxnSpLocks/>
            <a:stCxn id="49" idx="2"/>
            <a:endCxn id="48" idx="3"/>
          </p:cNvCxnSpPr>
          <p:nvPr/>
        </p:nvCxnSpPr>
        <p:spPr>
          <a:xfrm rot="5400000">
            <a:off x="4600105" y="3220464"/>
            <a:ext cx="556626" cy="699853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F6D4BB6-7E4E-264D-B80F-72AFCAD76B23}"/>
              </a:ext>
            </a:extLst>
          </p:cNvPr>
          <p:cNvSpPr txBox="1"/>
          <p:nvPr/>
        </p:nvSpPr>
        <p:spPr>
          <a:xfrm>
            <a:off x="3505200" y="449080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C.out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44253858-13A1-874C-8C7A-1AD3DFF5BC2A}"/>
              </a:ext>
            </a:extLst>
          </p:cNvPr>
          <p:cNvCxnSpPr>
            <a:stCxn id="48" idx="2"/>
            <a:endCxn id="51" idx="0"/>
          </p:cNvCxnSpPr>
          <p:nvPr/>
        </p:nvCxnSpPr>
        <p:spPr>
          <a:xfrm rot="5400000">
            <a:off x="3880166" y="4177417"/>
            <a:ext cx="375404" cy="251377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BDA3A75D-EA16-484F-B8F3-1158E7ED6129}"/>
              </a:ext>
            </a:extLst>
          </p:cNvPr>
          <p:cNvCxnSpPr>
            <a:stCxn id="43" idx="2"/>
            <a:endCxn id="48" idx="0"/>
          </p:cNvCxnSpPr>
          <p:nvPr/>
        </p:nvCxnSpPr>
        <p:spPr>
          <a:xfrm rot="16200000" flipH="1">
            <a:off x="3850295" y="3238741"/>
            <a:ext cx="253311" cy="433211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400493C-3B2A-844E-9CA2-470B449505DE}"/>
              </a:ext>
            </a:extLst>
          </p:cNvPr>
          <p:cNvSpPr txBox="1"/>
          <p:nvPr/>
        </p:nvSpPr>
        <p:spPr>
          <a:xfrm>
            <a:off x="6164394" y="25044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16B5C6-0168-674A-9F01-0316CD2C06FD}"/>
              </a:ext>
            </a:extLst>
          </p:cNvPr>
          <p:cNvSpPr txBox="1"/>
          <p:nvPr/>
        </p:nvSpPr>
        <p:spPr>
          <a:xfrm>
            <a:off x="6166706" y="53863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DA3D9D-AC90-8E46-BD49-9A4B928080D7}"/>
              </a:ext>
            </a:extLst>
          </p:cNvPr>
          <p:cNvSpPr txBox="1"/>
          <p:nvPr/>
        </p:nvSpPr>
        <p:spPr>
          <a:xfrm>
            <a:off x="6916476" y="9144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4803FD2-F4D3-1747-A951-53ACC5D12884}"/>
              </a:ext>
            </a:extLst>
          </p:cNvPr>
          <p:cNvSpPr txBox="1"/>
          <p:nvPr/>
        </p:nvSpPr>
        <p:spPr>
          <a:xfrm>
            <a:off x="8066173" y="54506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03093F-EAB2-244E-B943-4F486C9EC39C}"/>
              </a:ext>
            </a:extLst>
          </p:cNvPr>
          <p:cNvSpPr txBox="1"/>
          <p:nvPr/>
        </p:nvSpPr>
        <p:spPr>
          <a:xfrm>
            <a:off x="7320087" y="1312448"/>
            <a:ext cx="46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V2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4B6D401-D8BD-ED45-B0E1-FA420125C698}"/>
              </a:ext>
            </a:extLst>
          </p:cNvPr>
          <p:cNvGrpSpPr/>
          <p:nvPr/>
        </p:nvGrpSpPr>
        <p:grpSpPr>
          <a:xfrm>
            <a:off x="6569128" y="2145267"/>
            <a:ext cx="669871" cy="533400"/>
            <a:chOff x="674832" y="3582004"/>
            <a:chExt cx="669871" cy="5334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7A195CB-5FB2-694A-95E2-29BEC3ADA30E}"/>
                </a:ext>
              </a:extLst>
            </p:cNvPr>
            <p:cNvSpPr/>
            <p:nvPr/>
          </p:nvSpPr>
          <p:spPr>
            <a:xfrm>
              <a:off x="674832" y="3582004"/>
              <a:ext cx="669871" cy="533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8044245-0C0E-3D4E-BDF1-87D34DEBE101}"/>
                </a:ext>
              </a:extLst>
            </p:cNvPr>
            <p:cNvSpPr txBox="1"/>
            <p:nvPr/>
          </p:nvSpPr>
          <p:spPr>
            <a:xfrm>
              <a:off x="853861" y="3632575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+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A1B940F1-C197-5946-ABEB-A9AFA4B12607}"/>
              </a:ext>
            </a:extLst>
          </p:cNvPr>
          <p:cNvSpPr txBox="1"/>
          <p:nvPr/>
        </p:nvSpPr>
        <p:spPr>
          <a:xfrm>
            <a:off x="7686287" y="2151341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F2.out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54EC16BD-6828-914B-8960-309C63AD73C5}"/>
              </a:ext>
            </a:extLst>
          </p:cNvPr>
          <p:cNvCxnSpPr>
            <a:cxnSpLocks/>
            <a:stCxn id="73" idx="1"/>
            <a:endCxn id="71" idx="3"/>
          </p:cNvCxnSpPr>
          <p:nvPr/>
        </p:nvCxnSpPr>
        <p:spPr>
          <a:xfrm rot="10800000" flipV="1">
            <a:off x="7238999" y="2336007"/>
            <a:ext cx="447288" cy="7596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D2BFFC4B-CC44-3946-82A8-F2980DC3FA63}"/>
              </a:ext>
            </a:extLst>
          </p:cNvPr>
          <p:cNvCxnSpPr>
            <a:stCxn id="51" idx="3"/>
            <a:endCxn id="71" idx="1"/>
          </p:cNvCxnSpPr>
          <p:nvPr/>
        </p:nvCxnSpPr>
        <p:spPr>
          <a:xfrm flipV="1">
            <a:off x="4379157" y="2411967"/>
            <a:ext cx="2189971" cy="226350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BA91A81-5918-5645-B5E4-4DD61BC1B78E}"/>
              </a:ext>
            </a:extLst>
          </p:cNvPr>
          <p:cNvSpPr/>
          <p:nvPr/>
        </p:nvSpPr>
        <p:spPr>
          <a:xfrm>
            <a:off x="6605530" y="3669267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3D2BAFF-B496-1140-9664-EC5DF0F489C0}"/>
              </a:ext>
            </a:extLst>
          </p:cNvPr>
          <p:cNvSpPr txBox="1"/>
          <p:nvPr/>
        </p:nvSpPr>
        <p:spPr>
          <a:xfrm>
            <a:off x="6517442" y="297715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V2.in</a:t>
            </a:r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10A97C36-6EF9-2D42-BEF0-499423533A92}"/>
              </a:ext>
            </a:extLst>
          </p:cNvPr>
          <p:cNvCxnSpPr>
            <a:stCxn id="71" idx="2"/>
            <a:endCxn id="87" idx="0"/>
          </p:cNvCxnSpPr>
          <p:nvPr/>
        </p:nvCxnSpPr>
        <p:spPr>
          <a:xfrm rot="16200000" flipH="1">
            <a:off x="6779997" y="2802733"/>
            <a:ext cx="298491" cy="50357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F8FB42D4-CE4F-2946-8133-296CC3AE42AB}"/>
              </a:ext>
            </a:extLst>
          </p:cNvPr>
          <p:cNvCxnSpPr>
            <a:cxnSpLocks/>
            <a:stCxn id="87" idx="2"/>
            <a:endCxn id="85" idx="0"/>
          </p:cNvCxnSpPr>
          <p:nvPr/>
        </p:nvCxnSpPr>
        <p:spPr>
          <a:xfrm rot="5400000">
            <a:off x="6786056" y="3500901"/>
            <a:ext cx="322777" cy="13955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DB580F65-2A6A-554F-A72C-0A3CD6B66938}"/>
              </a:ext>
            </a:extLst>
          </p:cNvPr>
          <p:cNvSpPr txBox="1"/>
          <p:nvPr/>
        </p:nvSpPr>
        <p:spPr>
          <a:xfrm>
            <a:off x="7490010" y="341399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V2.height</a:t>
            </a:r>
          </a:p>
        </p:txBody>
      </p: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C78A514D-6C0C-3C44-85C5-7BC5FBE10FB6}"/>
              </a:ext>
            </a:extLst>
          </p:cNvPr>
          <p:cNvCxnSpPr>
            <a:cxnSpLocks/>
            <a:stCxn id="94" idx="1"/>
            <a:endCxn id="85" idx="3"/>
          </p:cNvCxnSpPr>
          <p:nvPr/>
        </p:nvCxnSpPr>
        <p:spPr>
          <a:xfrm rot="10800000" flipV="1">
            <a:off x="7275402" y="3598661"/>
            <a:ext cx="214609" cy="337306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A7ED4F4-6999-4A41-B420-05AE2CC375FF}"/>
              </a:ext>
            </a:extLst>
          </p:cNvPr>
          <p:cNvSpPr txBox="1"/>
          <p:nvPr/>
        </p:nvSpPr>
        <p:spPr>
          <a:xfrm>
            <a:off x="6453686" y="458366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V2.out</a:t>
            </a:r>
          </a:p>
        </p:txBody>
      </p: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EEADCFBF-2DE8-B547-AE35-3403917DDF9A}"/>
              </a:ext>
            </a:extLst>
          </p:cNvPr>
          <p:cNvCxnSpPr>
            <a:cxnSpLocks/>
            <a:stCxn id="85" idx="2"/>
            <a:endCxn id="99" idx="0"/>
          </p:cNvCxnSpPr>
          <p:nvPr/>
        </p:nvCxnSpPr>
        <p:spPr>
          <a:xfrm rot="16200000" flipH="1">
            <a:off x="6759530" y="4383603"/>
            <a:ext cx="381000" cy="19128"/>
          </a:xfrm>
          <a:prstGeom prst="bentConnector3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CD2036CE-47F0-7F4E-B24B-96A03020C638}"/>
              </a:ext>
            </a:extLst>
          </p:cNvPr>
          <p:cNvSpPr/>
          <p:nvPr/>
        </p:nvSpPr>
        <p:spPr>
          <a:xfrm>
            <a:off x="7696200" y="2069067"/>
            <a:ext cx="1038168" cy="533398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348645E-0FD4-2A46-81D4-9928E7DB49B1}"/>
              </a:ext>
            </a:extLst>
          </p:cNvPr>
          <p:cNvSpPr/>
          <p:nvPr/>
        </p:nvSpPr>
        <p:spPr>
          <a:xfrm>
            <a:off x="1705032" y="2057400"/>
            <a:ext cx="1038168" cy="39266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266ED61-A14E-4941-B41C-AF352202DBD9}"/>
              </a:ext>
            </a:extLst>
          </p:cNvPr>
          <p:cNvSpPr/>
          <p:nvPr/>
        </p:nvSpPr>
        <p:spPr>
          <a:xfrm>
            <a:off x="7550278" y="3344325"/>
            <a:ext cx="1365122" cy="5333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B460AD49-F3C5-A54F-9C1E-457628E85474}"/>
              </a:ext>
            </a:extLst>
          </p:cNvPr>
          <p:cNvSpPr/>
          <p:nvPr/>
        </p:nvSpPr>
        <p:spPr>
          <a:xfrm>
            <a:off x="301749" y="4056102"/>
            <a:ext cx="1298451" cy="5333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835A0FD-DBE6-5A4C-BF2B-F3DFAC51603C}"/>
              </a:ext>
            </a:extLst>
          </p:cNvPr>
          <p:cNvSpPr txBox="1"/>
          <p:nvPr/>
        </p:nvSpPr>
        <p:spPr>
          <a:xfrm>
            <a:off x="3657600" y="5695890"/>
            <a:ext cx="3079689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Given </a:t>
            </a:r>
            <a:r>
              <a:rPr lang="en-US" sz="2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F1.out, F2.out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358FB37-92D9-3541-90CA-7554C91180D0}"/>
              </a:ext>
            </a:extLst>
          </p:cNvPr>
          <p:cNvSpPr txBox="1"/>
          <p:nvPr/>
        </p:nvSpPr>
        <p:spPr>
          <a:xfrm>
            <a:off x="3657600" y="6153090"/>
            <a:ext cx="3833101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Find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V1.height, V2.height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4000E30-D6AC-3E4E-900B-0747C0EF837B}"/>
              </a:ext>
            </a:extLst>
          </p:cNvPr>
          <p:cNvSpPr txBox="1"/>
          <p:nvPr/>
        </p:nvSpPr>
        <p:spPr>
          <a:xfrm>
            <a:off x="3567514" y="5334000"/>
            <a:ext cx="2576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Modeling objective</a:t>
            </a:r>
          </a:p>
        </p:txBody>
      </p:sp>
    </p:spTree>
    <p:extLst>
      <p:ext uri="{BB962C8B-B14F-4D97-AF65-F5344CB8AC3E}">
        <p14:creationId xmlns:p14="http://schemas.microsoft.com/office/powerpoint/2010/main" val="107354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/>
      <p:bldP spid="23" grpId="0"/>
      <p:bldP spid="34" grpId="0"/>
      <p:bldP spid="37" grpId="0"/>
      <p:bldP spid="43" grpId="0"/>
      <p:bldP spid="48" grpId="0" animBg="1"/>
      <p:bldP spid="49" grpId="0"/>
      <p:bldP spid="51" grpId="0"/>
      <p:bldP spid="58" grpId="0"/>
      <p:bldP spid="59" grpId="0"/>
      <p:bldP spid="60" grpId="0"/>
      <p:bldP spid="61" grpId="0"/>
      <p:bldP spid="62" grpId="0"/>
      <p:bldP spid="73" grpId="0"/>
      <p:bldP spid="85" grpId="0" animBg="1"/>
      <p:bldP spid="87" grpId="0"/>
      <p:bldP spid="94" grpId="0"/>
      <p:bldP spid="99" grpId="0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81000"/>
            <a:ext cx="4724400" cy="838200"/>
          </a:xfrm>
        </p:spPr>
        <p:txBody>
          <a:bodyPr/>
          <a:lstStyle/>
          <a:p>
            <a:r>
              <a:rPr lang="en-US" dirty="0"/>
              <a:t>Element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6D4BA3-1734-6B49-9145-5CE2DA20AAC3}"/>
              </a:ext>
            </a:extLst>
          </p:cNvPr>
          <p:cNvGrpSpPr/>
          <p:nvPr/>
        </p:nvGrpSpPr>
        <p:grpSpPr>
          <a:xfrm>
            <a:off x="7162801" y="381000"/>
            <a:ext cx="1600200" cy="911377"/>
            <a:chOff x="381000" y="1066800"/>
            <a:chExt cx="5678091" cy="494695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BA8CE82-1968-C745-8978-732A2FF3B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05DBFBA-6355-7A49-9762-30CC3933A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0D924D-092A-AB4A-8921-9AAEF6BF8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DC834B4-B21A-C44B-8BFB-1BB29476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A23013D-EDF8-6841-AD98-0DFE7A5B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D081F26-E7AE-2847-992B-9FD9F6DAA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7C99A78-29D9-E243-A205-AFB35148E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4DD90E9-3D57-FE4A-9869-3F0FA575B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B52B33-E74A-564A-AF51-B6AE2B16D5F3}"/>
              </a:ext>
            </a:extLst>
          </p:cNvPr>
          <p:cNvSpPr txBox="1"/>
          <p:nvPr/>
        </p:nvSpPr>
        <p:spPr>
          <a:xfrm>
            <a:off x="228601" y="114300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Abstraction of a system component. </a:t>
            </a:r>
          </a:p>
          <a:p>
            <a:r>
              <a:rPr lang="en-US" sz="2400" dirty="0"/>
              <a:t>Has one or more variables.</a:t>
            </a:r>
            <a:endParaRPr lang="en-US" sz="24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8A3F6C-DC1B-2446-A5F9-4D14FA89F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8957" y="2782235"/>
            <a:ext cx="778691" cy="6088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4DEA68-10A2-A648-B85B-8D329D853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158" y="2793157"/>
            <a:ext cx="456500" cy="1016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87D43-2174-8F4A-9314-A6B2F97E8F9A}"/>
              </a:ext>
            </a:extLst>
          </p:cNvPr>
          <p:cNvSpPr txBox="1"/>
          <p:nvPr/>
        </p:nvSpPr>
        <p:spPr>
          <a:xfrm>
            <a:off x="152400" y="2793157"/>
            <a:ext cx="8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Flow</a:t>
            </a:r>
            <a:r>
              <a:rPr lang="en-US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93B3C0-9683-EB4C-B7CD-61CD482ADCEC}"/>
              </a:ext>
            </a:extLst>
          </p:cNvPr>
          <p:cNvSpPr txBox="1"/>
          <p:nvPr/>
        </p:nvSpPr>
        <p:spPr>
          <a:xfrm>
            <a:off x="167640" y="4450657"/>
            <a:ext cx="1446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Container</a:t>
            </a:r>
            <a:r>
              <a:rPr lang="en-US" dirty="0"/>
              <a:t>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2DA8BBB-1470-8147-BC6C-29A44B9B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957" y="4450657"/>
            <a:ext cx="673243" cy="5023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002C37-DA50-6E49-8977-F8EC89BF1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2758" y="4450658"/>
            <a:ext cx="720314" cy="4001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6BB900-545E-064C-911C-A1B1AC01B4E1}"/>
              </a:ext>
            </a:extLst>
          </p:cNvPr>
          <p:cNvSpPr txBox="1"/>
          <p:nvPr/>
        </p:nvSpPr>
        <p:spPr>
          <a:xfrm>
            <a:off x="167640" y="5424604"/>
            <a:ext cx="116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Control</a:t>
            </a:r>
            <a:r>
              <a:rPr lang="en-US" dirty="0"/>
              <a:t>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EB7B91A-7E38-D846-97E6-6CC948283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715894" y="5424604"/>
            <a:ext cx="1264633" cy="57137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B605517-F10F-6149-B590-E555E50451C0}"/>
              </a:ext>
            </a:extLst>
          </p:cNvPr>
          <p:cNvSpPr txBox="1"/>
          <p:nvPr/>
        </p:nvSpPr>
        <p:spPr>
          <a:xfrm>
            <a:off x="3751059" y="2154942"/>
            <a:ext cx="1310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Variables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D7A28D-9909-7F45-B45A-CA24FA41B48F}"/>
              </a:ext>
            </a:extLst>
          </p:cNvPr>
          <p:cNvSpPr txBox="1"/>
          <p:nvPr/>
        </p:nvSpPr>
        <p:spPr>
          <a:xfrm>
            <a:off x="6248400" y="2154942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Units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7121-6479-D24A-ABF2-B77774556255}"/>
              </a:ext>
            </a:extLst>
          </p:cNvPr>
          <p:cNvSpPr txBox="1"/>
          <p:nvPr/>
        </p:nvSpPr>
        <p:spPr>
          <a:xfrm>
            <a:off x="3598659" y="2819400"/>
            <a:ext cx="1719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n-lt"/>
                <a:cs typeface="Courier New" panose="02070309020205020404" pitchFamily="49" charset="0"/>
              </a:rPr>
              <a:t>Q</a:t>
            </a:r>
            <a:r>
              <a:rPr lang="en-US" sz="2000" i="1" baseline="30000" dirty="0">
                <a:latin typeface="+mn-lt"/>
                <a:cs typeface="Courier New" panose="02070309020205020404" pitchFamily="49" charset="0"/>
              </a:rPr>
              <a:t>OT</a:t>
            </a:r>
            <a:r>
              <a:rPr lang="en-US" sz="2000" i="1" dirty="0"/>
              <a:t> = </a:t>
            </a:r>
            <a:r>
              <a:rPr lang="en-US" sz="2000" dirty="0"/>
              <a:t>flow out</a:t>
            </a:r>
            <a:endParaRPr lang="en-US" sz="2000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DA3EB8-2E8A-3443-8B76-53FCB5CD8B05}"/>
              </a:ext>
            </a:extLst>
          </p:cNvPr>
          <p:cNvSpPr txBox="1"/>
          <p:nvPr/>
        </p:nvSpPr>
        <p:spPr>
          <a:xfrm>
            <a:off x="3598659" y="4095690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n-lt"/>
                <a:cs typeface="Courier New" panose="02070309020205020404" pitchFamily="49" charset="0"/>
              </a:rPr>
              <a:t>Q</a:t>
            </a:r>
            <a:r>
              <a:rPr lang="en-US" sz="2000" baseline="30000" dirty="0">
                <a:latin typeface="+mn-lt"/>
                <a:cs typeface="Courier New" panose="02070309020205020404" pitchFamily="49" charset="0"/>
              </a:rPr>
              <a:t>IN </a:t>
            </a:r>
            <a:r>
              <a:rPr lang="en-US" sz="2000" i="1" dirty="0"/>
              <a:t>= </a:t>
            </a:r>
            <a:r>
              <a:rPr lang="en-US" sz="2000" dirty="0"/>
              <a:t>flow in</a:t>
            </a:r>
            <a:endParaRPr lang="en-US" sz="2000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ACF1BF-770B-B441-B1EA-22AD84A4319E}"/>
              </a:ext>
            </a:extLst>
          </p:cNvPr>
          <p:cNvSpPr txBox="1"/>
          <p:nvPr/>
        </p:nvSpPr>
        <p:spPr>
          <a:xfrm>
            <a:off x="3598659" y="457200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n-lt"/>
              </a:rPr>
              <a:t>Q</a:t>
            </a:r>
            <a:r>
              <a:rPr lang="en-US" sz="2000" baseline="30000" dirty="0"/>
              <a:t>OT</a:t>
            </a:r>
            <a:r>
              <a:rPr lang="en-US" sz="2000" i="1" dirty="0"/>
              <a:t>= </a:t>
            </a:r>
            <a:r>
              <a:rPr lang="en-US" sz="2000" dirty="0"/>
              <a:t>flow out</a:t>
            </a:r>
            <a:endParaRPr lang="en-US" sz="2000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C00973-0069-4E44-9035-5A1C86CDA886}"/>
              </a:ext>
            </a:extLst>
          </p:cNvPr>
          <p:cNvSpPr txBox="1"/>
          <p:nvPr/>
        </p:nvSpPr>
        <p:spPr>
          <a:xfrm>
            <a:off x="3598659" y="493389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n-lt"/>
                <a:cs typeface="Courier New" panose="02070309020205020404" pitchFamily="49" charset="0"/>
              </a:rPr>
              <a:t>h </a:t>
            </a:r>
            <a:r>
              <a:rPr lang="en-US" sz="2000" i="1" dirty="0"/>
              <a:t>= </a:t>
            </a:r>
            <a:r>
              <a:rPr lang="en-US" sz="2000" dirty="0"/>
              <a:t>water</a:t>
            </a:r>
            <a:r>
              <a:rPr lang="en-US" sz="2000" i="1" dirty="0"/>
              <a:t> </a:t>
            </a:r>
            <a:r>
              <a:rPr lang="en-US" sz="2000" dirty="0"/>
              <a:t>height</a:t>
            </a:r>
            <a:endParaRPr lang="en-US" sz="2000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A511D9-1F4A-AC43-BB84-B44AB35F7FBA}"/>
              </a:ext>
            </a:extLst>
          </p:cNvPr>
          <p:cNvSpPr txBox="1"/>
          <p:nvPr/>
        </p:nvSpPr>
        <p:spPr>
          <a:xfrm>
            <a:off x="3598659" y="6076890"/>
            <a:ext cx="20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n-lt"/>
              </a:rPr>
              <a:t>v </a:t>
            </a:r>
            <a:r>
              <a:rPr lang="en-US" sz="2000" i="1" dirty="0"/>
              <a:t>= </a:t>
            </a:r>
            <a:r>
              <a:rPr lang="en-US" sz="2000" dirty="0"/>
              <a:t>valve setting</a:t>
            </a:r>
            <a:endParaRPr lang="en-US" sz="2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2C51B-C4FB-314D-B73C-80D999D91103}"/>
              </a:ext>
            </a:extLst>
          </p:cNvPr>
          <p:cNvSpPr txBox="1"/>
          <p:nvPr/>
        </p:nvSpPr>
        <p:spPr>
          <a:xfrm>
            <a:off x="6451893" y="4953000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 = </a:t>
            </a:r>
            <a:r>
              <a:rPr lang="en-US" sz="2000" dirty="0"/>
              <a:t>meters</a:t>
            </a:r>
            <a:endParaRPr lang="en-US" sz="2000" i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59CE20-4B9F-5C4E-891A-FB55693D7C62}"/>
              </a:ext>
            </a:extLst>
          </p:cNvPr>
          <p:cNvSpPr txBox="1"/>
          <p:nvPr/>
        </p:nvSpPr>
        <p:spPr>
          <a:xfrm>
            <a:off x="5486400" y="2781180"/>
            <a:ext cx="3425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r>
              <a:rPr lang="en-US" sz="2000" i="1" dirty="0"/>
              <a:t> = </a:t>
            </a:r>
            <a:r>
              <a:rPr lang="en-US" sz="2000" dirty="0"/>
              <a:t>cubic meters per sec</a:t>
            </a:r>
            <a:endParaRPr lang="en-US" sz="2000" i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3A95AB-A7C2-CD47-9DCC-1F4293D86CE8}"/>
              </a:ext>
            </a:extLst>
          </p:cNvPr>
          <p:cNvSpPr txBox="1"/>
          <p:nvPr/>
        </p:nvSpPr>
        <p:spPr>
          <a:xfrm>
            <a:off x="6451893" y="4095690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endParaRPr lang="en-US" sz="2000" i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C157A2-EE64-FF4F-8713-81E95A96AB2A}"/>
              </a:ext>
            </a:extLst>
          </p:cNvPr>
          <p:cNvSpPr txBox="1"/>
          <p:nvPr/>
        </p:nvSpPr>
        <p:spPr>
          <a:xfrm>
            <a:off x="6451893" y="4552890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endParaRPr lang="en-US" sz="2000" i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099944-9660-EB43-A1E4-61E932405681}"/>
              </a:ext>
            </a:extLst>
          </p:cNvPr>
          <p:cNvSpPr txBox="1"/>
          <p:nvPr/>
        </p:nvSpPr>
        <p:spPr>
          <a:xfrm>
            <a:off x="6451893" y="5695890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endParaRPr lang="en-US" sz="2000" i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86715B-F512-D54A-8032-012FB8737A10}"/>
              </a:ext>
            </a:extLst>
          </p:cNvPr>
          <p:cNvSpPr txBox="1"/>
          <p:nvPr/>
        </p:nvSpPr>
        <p:spPr>
          <a:xfrm>
            <a:off x="3598659" y="5467290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n-lt"/>
              </a:rPr>
              <a:t>Q</a:t>
            </a:r>
            <a:r>
              <a:rPr lang="en-US" sz="2000" baseline="30000" dirty="0">
                <a:latin typeface="+mn-lt"/>
              </a:rPr>
              <a:t>IN</a:t>
            </a:r>
            <a:r>
              <a:rPr lang="en-US" sz="2000" dirty="0"/>
              <a:t> </a:t>
            </a:r>
            <a:r>
              <a:rPr lang="en-US" sz="2000" i="1" dirty="0"/>
              <a:t>= </a:t>
            </a:r>
            <a:r>
              <a:rPr lang="en-US" sz="2000" dirty="0"/>
              <a:t>flow in</a:t>
            </a:r>
            <a:endParaRPr lang="en-US" sz="2000" i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2F62A5-F93B-8441-8E18-5446B7870259}"/>
              </a:ext>
            </a:extLst>
          </p:cNvPr>
          <p:cNvSpPr txBox="1"/>
          <p:nvPr/>
        </p:nvSpPr>
        <p:spPr>
          <a:xfrm>
            <a:off x="3598659" y="5772090"/>
            <a:ext cx="1650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n-lt"/>
              </a:rPr>
              <a:t>Q</a:t>
            </a:r>
            <a:r>
              <a:rPr lang="en-US" sz="2000" baseline="30000" dirty="0">
                <a:latin typeface="+mn-lt"/>
              </a:rPr>
              <a:t>OT</a:t>
            </a:r>
            <a:r>
              <a:rPr lang="en-US" sz="2000" i="1" dirty="0"/>
              <a:t>= </a:t>
            </a:r>
            <a:r>
              <a:rPr lang="en-US" sz="2000" dirty="0"/>
              <a:t>flow out</a:t>
            </a:r>
            <a:endParaRPr lang="en-US" sz="2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3FA0EB-0330-A747-A9B3-BB52E1A17F90}"/>
              </a:ext>
            </a:extLst>
          </p:cNvPr>
          <p:cNvSpPr txBox="1"/>
          <p:nvPr/>
        </p:nvSpPr>
        <p:spPr>
          <a:xfrm>
            <a:off x="2159235" y="24384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rivers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E5BBFF-C5E0-C449-B2F0-426515ACF7FA}"/>
              </a:ext>
            </a:extLst>
          </p:cNvPr>
          <p:cNvSpPr txBox="1"/>
          <p:nvPr/>
        </p:nvSpPr>
        <p:spPr>
          <a:xfrm>
            <a:off x="1612758" y="412646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lake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B58FFE-58E0-3E49-A732-E3EC76D3017E}"/>
              </a:ext>
            </a:extLst>
          </p:cNvPr>
          <p:cNvSpPr txBox="1"/>
          <p:nvPr/>
        </p:nvSpPr>
        <p:spPr>
          <a:xfrm>
            <a:off x="2450958" y="41264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9476D6-591C-CC4A-AA0D-804FC52E6442}"/>
              </a:ext>
            </a:extLst>
          </p:cNvPr>
          <p:cNvSpPr txBox="1"/>
          <p:nvPr/>
        </p:nvSpPr>
        <p:spPr>
          <a:xfrm>
            <a:off x="1972915" y="505527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257216-BB5C-2A4F-B628-833941B4BDB6}"/>
              </a:ext>
            </a:extLst>
          </p:cNvPr>
          <p:cNvSpPr txBox="1"/>
          <p:nvPr/>
        </p:nvSpPr>
        <p:spPr>
          <a:xfrm>
            <a:off x="6451893" y="5410200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endParaRPr lang="en-US" sz="20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BB6B28-B939-1943-8D2B-7FD332A238B5}"/>
                  </a:ext>
                </a:extLst>
              </p:cNvPr>
              <p:cNvSpPr txBox="1"/>
              <p:nvPr/>
            </p:nvSpPr>
            <p:spPr>
              <a:xfrm>
                <a:off x="6451893" y="6019800"/>
                <a:ext cx="15584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i="1" dirty="0"/>
                  <a:t> = </a:t>
                </a:r>
                <a:r>
                  <a:rPr lang="en-US" sz="2000" dirty="0" err="1"/>
                  <a:t>unitless</a:t>
                </a:r>
                <a:endParaRPr lang="en-US" sz="2000" i="1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BB6B28-B939-1943-8D2B-7FD332A23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893" y="6019800"/>
                <a:ext cx="1558440" cy="400110"/>
              </a:xfrm>
              <a:prstGeom prst="rect">
                <a:avLst/>
              </a:prstGeom>
              <a:blipFill>
                <a:blip r:embed="rId8"/>
                <a:stretch>
                  <a:fillRect t="-6061" r="-2419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99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25" grpId="0"/>
      <p:bldP spid="35" grpId="0"/>
      <p:bldP spid="36" grpId="0"/>
      <p:bldP spid="7" grpId="0"/>
      <p:bldP spid="38" grpId="0"/>
      <p:bldP spid="39" grpId="0"/>
      <p:bldP spid="40" grpId="0"/>
      <p:bldP spid="41" grpId="0"/>
      <p:bldP spid="8" grpId="0"/>
      <p:bldP spid="42" grpId="0"/>
      <p:bldP spid="43" grpId="0"/>
      <p:bldP spid="44" grpId="0"/>
      <p:bldP spid="45" grpId="0"/>
      <p:bldP spid="46" grpId="0"/>
      <p:bldP spid="47" grpId="0"/>
      <p:bldP spid="9" grpId="0"/>
      <p:bldP spid="48" grpId="0"/>
      <p:bldP spid="49" grpId="0"/>
      <p:bldP spid="50" grpId="0"/>
      <p:bldP spid="51" grpId="0"/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6019800" cy="838200"/>
          </a:xfrm>
        </p:spPr>
        <p:txBody>
          <a:bodyPr/>
          <a:lstStyle/>
          <a:p>
            <a:r>
              <a:rPr lang="en-US" dirty="0"/>
              <a:t>A conceptual model relates inputs to outputs.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6D4BA3-1734-6B49-9145-5CE2DA20AAC3}"/>
              </a:ext>
            </a:extLst>
          </p:cNvPr>
          <p:cNvGrpSpPr/>
          <p:nvPr/>
        </p:nvGrpSpPr>
        <p:grpSpPr>
          <a:xfrm>
            <a:off x="7162801" y="381000"/>
            <a:ext cx="1600200" cy="911377"/>
            <a:chOff x="381000" y="1066800"/>
            <a:chExt cx="5678091" cy="494695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BA8CE82-1968-C745-8978-732A2FF3B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05DBFBA-6355-7A49-9762-30CC3933A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0D924D-092A-AB4A-8921-9AAEF6BF8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DC834B4-B21A-C44B-8BFB-1BB29476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A23013D-EDF8-6841-AD98-0DFE7A5B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D081F26-E7AE-2847-992B-9FD9F6DAA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7C99A78-29D9-E243-A205-AFB35148E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4DD90E9-3D57-FE4A-9869-3F0FA575B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F8A3F6C-DC1B-2446-A5F9-4D14FA89F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799" y="2401235"/>
            <a:ext cx="778691" cy="6088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4DEA68-10A2-A648-B85B-8D329D853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412157"/>
            <a:ext cx="456500" cy="1016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87D43-2174-8F4A-9314-A6B2F97E8F9A}"/>
              </a:ext>
            </a:extLst>
          </p:cNvPr>
          <p:cNvSpPr txBox="1"/>
          <p:nvPr/>
        </p:nvSpPr>
        <p:spPr>
          <a:xfrm>
            <a:off x="152400" y="2412157"/>
            <a:ext cx="8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Flow</a:t>
            </a:r>
            <a:r>
              <a:rPr lang="en-US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93B3C0-9683-EB4C-B7CD-61CD482ADCEC}"/>
              </a:ext>
            </a:extLst>
          </p:cNvPr>
          <p:cNvSpPr txBox="1"/>
          <p:nvPr/>
        </p:nvSpPr>
        <p:spPr>
          <a:xfrm>
            <a:off x="167640" y="4088767"/>
            <a:ext cx="1047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Vessel</a:t>
            </a:r>
            <a:r>
              <a:rPr lang="en-US" dirty="0"/>
              <a:t>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2DA8BBB-1470-8147-BC6C-29A44B9B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4088767"/>
            <a:ext cx="673243" cy="5023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002C37-DA50-6E49-8977-F8EC89BF1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4088768"/>
            <a:ext cx="720314" cy="4001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6BB900-545E-064C-911C-A1B1AC01B4E1}"/>
              </a:ext>
            </a:extLst>
          </p:cNvPr>
          <p:cNvSpPr txBox="1"/>
          <p:nvPr/>
        </p:nvSpPr>
        <p:spPr>
          <a:xfrm>
            <a:off x="167640" y="5424604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Conduit</a:t>
            </a:r>
            <a:r>
              <a:rPr lang="en-US" dirty="0"/>
              <a:t>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EB7B91A-7E38-D846-97E6-6CC948283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474736" y="5424604"/>
            <a:ext cx="1264633" cy="57137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B605517-F10F-6149-B590-E555E50451C0}"/>
              </a:ext>
            </a:extLst>
          </p:cNvPr>
          <p:cNvSpPr txBox="1"/>
          <p:nvPr/>
        </p:nvSpPr>
        <p:spPr>
          <a:xfrm>
            <a:off x="3160525" y="1773942"/>
            <a:ext cx="1310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Variables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7121-6479-D24A-ABF2-B77774556255}"/>
              </a:ext>
            </a:extLst>
          </p:cNvPr>
          <p:cNvSpPr txBox="1"/>
          <p:nvPr/>
        </p:nvSpPr>
        <p:spPr>
          <a:xfrm>
            <a:off x="3124200" y="2438400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endParaRPr lang="en-US" sz="2000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DA3EB8-2E8A-3443-8B76-53FCB5CD8B05}"/>
              </a:ext>
            </a:extLst>
          </p:cNvPr>
          <p:cNvSpPr txBox="1"/>
          <p:nvPr/>
        </p:nvSpPr>
        <p:spPr>
          <a:xfrm>
            <a:off x="3124200" y="3886200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US" sz="2000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ACF1BF-770B-B441-B1EA-22AD84A4319E}"/>
              </a:ext>
            </a:extLst>
          </p:cNvPr>
          <p:cNvSpPr txBox="1"/>
          <p:nvPr/>
        </p:nvSpPr>
        <p:spPr>
          <a:xfrm>
            <a:off x="3124200" y="4210110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endParaRPr lang="en-US" sz="2000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C00973-0069-4E44-9035-5A1C86CDA886}"/>
              </a:ext>
            </a:extLst>
          </p:cNvPr>
          <p:cNvSpPr txBox="1"/>
          <p:nvPr/>
        </p:nvSpPr>
        <p:spPr>
          <a:xfrm>
            <a:off x="3124200" y="45149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endParaRPr lang="en-US" sz="2000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A511D9-1F4A-AC43-BB84-B44AB35F7FBA}"/>
              </a:ext>
            </a:extLst>
          </p:cNvPr>
          <p:cNvSpPr txBox="1"/>
          <p:nvPr/>
        </p:nvSpPr>
        <p:spPr>
          <a:xfrm>
            <a:off x="3124200" y="6076890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setting</a:t>
            </a:r>
            <a:endParaRPr lang="en-US" sz="2000" i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86715B-F512-D54A-8032-012FB8737A10}"/>
              </a:ext>
            </a:extLst>
          </p:cNvPr>
          <p:cNvSpPr txBox="1"/>
          <p:nvPr/>
        </p:nvSpPr>
        <p:spPr>
          <a:xfrm>
            <a:off x="3124200" y="5467290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US" sz="2000" i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2F62A5-F93B-8441-8E18-5446B7870259}"/>
              </a:ext>
            </a:extLst>
          </p:cNvPr>
          <p:cNvSpPr txBox="1"/>
          <p:nvPr/>
        </p:nvSpPr>
        <p:spPr>
          <a:xfrm>
            <a:off x="3124200" y="5772090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endParaRPr lang="en-US" sz="2000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D2DB11-2345-1A4A-8DCB-A02950E56FC6}"/>
              </a:ext>
            </a:extLst>
          </p:cNvPr>
          <p:cNvSpPr txBox="1"/>
          <p:nvPr/>
        </p:nvSpPr>
        <p:spPr>
          <a:xfrm>
            <a:off x="6614570" y="1752600"/>
            <a:ext cx="1582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Conceptual</a:t>
            </a:r>
          </a:p>
          <a:p>
            <a:pPr algn="ctr"/>
            <a:r>
              <a:rPr lang="en-US" sz="2000" b="1" dirty="0"/>
              <a:t>Model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F3F49-85E5-BA4C-A48A-F1FEE6EE349A}"/>
              </a:ext>
            </a:extLst>
          </p:cNvPr>
          <p:cNvSpPr/>
          <p:nvPr/>
        </p:nvSpPr>
        <p:spPr>
          <a:xfrm>
            <a:off x="6797729" y="4267200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AF6ACDA-7C31-C44C-8F56-5CC970FA6991}"/>
              </a:ext>
            </a:extLst>
          </p:cNvPr>
          <p:cNvCxnSpPr>
            <a:cxnSpLocks/>
            <a:stCxn id="38" idx="3"/>
            <a:endCxn id="10" idx="0"/>
          </p:cNvCxnSpPr>
          <p:nvPr/>
        </p:nvCxnSpPr>
        <p:spPr>
          <a:xfrm>
            <a:off x="3616643" y="4086255"/>
            <a:ext cx="3516022" cy="180945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AAEB648-5E8A-CB4E-B52C-721CAF6F6B4A}"/>
              </a:ext>
            </a:extLst>
          </p:cNvPr>
          <p:cNvCxnSpPr>
            <a:stCxn id="40" idx="3"/>
            <a:endCxn id="10" idx="2"/>
          </p:cNvCxnSpPr>
          <p:nvPr/>
        </p:nvCxnSpPr>
        <p:spPr>
          <a:xfrm>
            <a:off x="4232196" y="4714965"/>
            <a:ext cx="2900469" cy="85635"/>
          </a:xfrm>
          <a:prstGeom prst="bentConnector4">
            <a:avLst>
              <a:gd name="adj1" fmla="val 44226"/>
              <a:gd name="adj2" fmla="val 366947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F1E453B-CAAD-454F-BDC0-A0E89294E210}"/>
              </a:ext>
            </a:extLst>
          </p:cNvPr>
          <p:cNvCxnSpPr>
            <a:stCxn id="10" idx="1"/>
            <a:endCxn id="39" idx="3"/>
          </p:cNvCxnSpPr>
          <p:nvPr/>
        </p:nvCxnSpPr>
        <p:spPr>
          <a:xfrm rot="10800000">
            <a:off x="3770531" y="4410166"/>
            <a:ext cx="3027198" cy="123735"/>
          </a:xfrm>
          <a:prstGeom prst="bentConnector3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9947212-C67E-5148-ADBA-2F1E183B2F87}"/>
              </a:ext>
            </a:extLst>
          </p:cNvPr>
          <p:cNvSpPr/>
          <p:nvPr/>
        </p:nvSpPr>
        <p:spPr>
          <a:xfrm>
            <a:off x="6950129" y="5872369"/>
            <a:ext cx="669871" cy="452231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5714719A-7A9E-5846-A2F3-3D59EC55FDC5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3616643" y="5667345"/>
            <a:ext cx="3668422" cy="205024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23B75CBF-C390-4541-AFBB-C2D08A50E005}"/>
              </a:ext>
            </a:extLst>
          </p:cNvPr>
          <p:cNvCxnSpPr>
            <a:cxnSpLocks/>
            <a:stCxn id="41" idx="3"/>
            <a:endCxn id="48" idx="2"/>
          </p:cNvCxnSpPr>
          <p:nvPr/>
        </p:nvCxnSpPr>
        <p:spPr>
          <a:xfrm>
            <a:off x="4386084" y="6276945"/>
            <a:ext cx="2898981" cy="47655"/>
          </a:xfrm>
          <a:prstGeom prst="bentConnector4">
            <a:avLst>
              <a:gd name="adj1" fmla="val 44223"/>
              <a:gd name="adj2" fmla="val 579698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DCE7A788-AC9E-854B-86C5-78CE33A44E9E}"/>
              </a:ext>
            </a:extLst>
          </p:cNvPr>
          <p:cNvCxnSpPr>
            <a:cxnSpLocks/>
            <a:stCxn id="48" idx="1"/>
            <a:endCxn id="47" idx="3"/>
          </p:cNvCxnSpPr>
          <p:nvPr/>
        </p:nvCxnSpPr>
        <p:spPr>
          <a:xfrm rot="10800000">
            <a:off x="3770531" y="5972145"/>
            <a:ext cx="3179598" cy="126340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E30F505-7C23-8248-8FE5-F2CB6DDEC089}"/>
              </a:ext>
            </a:extLst>
          </p:cNvPr>
          <p:cNvSpPr txBox="1"/>
          <p:nvPr/>
        </p:nvSpPr>
        <p:spPr>
          <a:xfrm>
            <a:off x="7502604" y="419100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unknown</a:t>
            </a:r>
          </a:p>
          <a:p>
            <a:pPr algn="ctr"/>
            <a:r>
              <a:rPr lang="en-US" dirty="0"/>
              <a:t>function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04008D5-BDE0-914D-B56D-90DD92ED34ED}"/>
              </a:ext>
            </a:extLst>
          </p:cNvPr>
          <p:cNvSpPr txBox="1"/>
          <p:nvPr/>
        </p:nvSpPr>
        <p:spPr>
          <a:xfrm>
            <a:off x="7666599" y="560787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unknown</a:t>
            </a:r>
          </a:p>
          <a:p>
            <a:pPr algn="ctr"/>
            <a:r>
              <a:rPr lang="en-US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86211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2" grpId="0"/>
      <p:bldP spid="25" grpId="0"/>
      <p:bldP spid="35" grpId="0"/>
      <p:bldP spid="7" grpId="0"/>
      <p:bldP spid="38" grpId="0"/>
      <p:bldP spid="39" grpId="0"/>
      <p:bldP spid="40" grpId="0"/>
      <p:bldP spid="41" grpId="0"/>
      <p:bldP spid="46" grpId="0"/>
      <p:bldP spid="47" grpId="0"/>
      <p:bldP spid="37" grpId="0"/>
      <p:bldP spid="10" grpId="0" animBg="1"/>
      <p:bldP spid="48" grpId="0" animBg="1"/>
      <p:bldP spid="58" grpId="0"/>
      <p:bldP spid="5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0BD3-2F26-2E4A-B7E5-F2E2B4CD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EB6C-310B-FA4E-8898-79AC68ECB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56ACCC-0FB2-8B4A-A6CA-4645D27CE0D4}"/>
              </a:ext>
            </a:extLst>
          </p:cNvPr>
          <p:cNvSpPr/>
          <p:nvPr/>
        </p:nvSpPr>
        <p:spPr>
          <a:xfrm>
            <a:off x="647700" y="1447800"/>
            <a:ext cx="1371600" cy="7620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5622E-91E9-A94D-9885-1A17A3A28E00}"/>
              </a:ext>
            </a:extLst>
          </p:cNvPr>
          <p:cNvSpPr/>
          <p:nvPr/>
        </p:nvSpPr>
        <p:spPr>
          <a:xfrm>
            <a:off x="457200" y="2929355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Conceptual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A4F0DD-28DD-274D-9BBD-862BE34454E1}"/>
              </a:ext>
            </a:extLst>
          </p:cNvPr>
          <p:cNvSpPr/>
          <p:nvPr/>
        </p:nvSpPr>
        <p:spPr>
          <a:xfrm>
            <a:off x="457200" y="4724400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Technical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679EE3-43D8-7D40-941D-8F584AB46755}"/>
              </a:ext>
            </a:extLst>
          </p:cNvPr>
          <p:cNvGrpSpPr/>
          <p:nvPr/>
        </p:nvGrpSpPr>
        <p:grpSpPr>
          <a:xfrm>
            <a:off x="2590800" y="1447800"/>
            <a:ext cx="1600200" cy="911377"/>
            <a:chOff x="381000" y="1066800"/>
            <a:chExt cx="5678091" cy="49469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6A8D009-1FFB-EF42-8817-417276FAF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5D6F32C-7C3D-BC4C-98B7-ABBAE58FD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C499C25-5E4A-724A-A35B-DBF2C7422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627DA4-1A68-A84A-B596-70A982BD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92D69E-F4EC-4842-84BC-43D381416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7C90D8F-8DCC-7B4F-AD3F-D9C3F19A9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0D2482A-78EC-8849-9EA0-E29754609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17ACCE7-980D-7C40-8D30-E775502FA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777C96-AADB-004D-AE2B-2CF4131315A0}"/>
              </a:ext>
            </a:extLst>
          </p:cNvPr>
          <p:cNvGrpSpPr/>
          <p:nvPr/>
        </p:nvGrpSpPr>
        <p:grpSpPr>
          <a:xfrm>
            <a:off x="2590800" y="2819400"/>
            <a:ext cx="3732621" cy="1680122"/>
            <a:chOff x="228600" y="2069067"/>
            <a:chExt cx="8864977" cy="33602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E19EF42-4EEA-0447-9FAB-4A63783CA2CD}"/>
                </a:ext>
              </a:extLst>
            </p:cNvPr>
            <p:cNvSpPr/>
            <p:nvPr/>
          </p:nvSpPr>
          <p:spPr>
            <a:xfrm>
              <a:off x="2148141" y="4126467"/>
              <a:ext cx="669871" cy="533400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AE5251-832C-CB42-B2D2-BF52873E4398}"/>
                </a:ext>
              </a:extLst>
            </p:cNvPr>
            <p:cNvSpPr txBox="1"/>
            <p:nvPr/>
          </p:nvSpPr>
          <p:spPr>
            <a:xfrm>
              <a:off x="1752600" y="2069067"/>
              <a:ext cx="1215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F1.out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9B2474-8925-A843-83CB-B4A421886072}"/>
                </a:ext>
              </a:extLst>
            </p:cNvPr>
            <p:cNvSpPr txBox="1"/>
            <p:nvPr/>
          </p:nvSpPr>
          <p:spPr>
            <a:xfrm>
              <a:off x="2094353" y="3452335"/>
              <a:ext cx="10857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V1.in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61056D0-CF15-D043-A62B-66EF38F93357}"/>
                </a:ext>
              </a:extLst>
            </p:cNvPr>
            <p:cNvGrpSpPr/>
            <p:nvPr/>
          </p:nvGrpSpPr>
          <p:grpSpPr>
            <a:xfrm>
              <a:off x="2137174" y="2679271"/>
              <a:ext cx="680632" cy="533400"/>
              <a:chOff x="674832" y="3582004"/>
              <a:chExt cx="680632" cy="53340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74626F2-306D-194A-BB0A-6FE9A3589BC0}"/>
                  </a:ext>
                </a:extLst>
              </p:cNvPr>
              <p:cNvSpPr/>
              <p:nvPr/>
            </p:nvSpPr>
            <p:spPr>
              <a:xfrm>
                <a:off x="674832" y="3582004"/>
                <a:ext cx="669871" cy="5334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98DBBFC-2DFC-1244-9300-66753FDBB0FD}"/>
                  </a:ext>
                </a:extLst>
              </p:cNvPr>
              <p:cNvSpPr txBox="1"/>
              <p:nvPr/>
            </p:nvSpPr>
            <p:spPr>
              <a:xfrm>
                <a:off x="756983" y="3632576"/>
                <a:ext cx="598481" cy="461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=</a:t>
                </a:r>
              </a:p>
            </p:txBody>
          </p:sp>
        </p:grp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3A22E74-1143-DD40-8006-22D998953EB1}"/>
                </a:ext>
              </a:extLst>
            </p:cNvPr>
            <p:cNvCxnSpPr>
              <a:cxnSpLocks/>
              <a:stCxn id="20" idx="2"/>
              <a:endCxn id="55" idx="0"/>
            </p:cNvCxnSpPr>
            <p:nvPr/>
          </p:nvCxnSpPr>
          <p:spPr>
            <a:xfrm rot="16200000" flipH="1">
              <a:off x="2311120" y="2518277"/>
              <a:ext cx="210094" cy="111891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7918FB29-AB4F-B748-AD9D-EBD5CF72A131}"/>
                </a:ext>
              </a:extLst>
            </p:cNvPr>
            <p:cNvCxnSpPr>
              <a:cxnSpLocks/>
              <a:stCxn id="55" idx="2"/>
              <a:endCxn id="21" idx="0"/>
            </p:cNvCxnSpPr>
            <p:nvPr/>
          </p:nvCxnSpPr>
          <p:spPr>
            <a:xfrm rot="16200000" flipH="1">
              <a:off x="2434848" y="3249933"/>
              <a:ext cx="239664" cy="165139"/>
            </a:xfrm>
            <a:prstGeom prst="bentConnector3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ED2B9613-EA5F-CF49-963E-B33AF868A26E}"/>
                </a:ext>
              </a:extLst>
            </p:cNvPr>
            <p:cNvCxnSpPr>
              <a:cxnSpLocks/>
              <a:stCxn id="21" idx="2"/>
              <a:endCxn id="19" idx="0"/>
            </p:cNvCxnSpPr>
            <p:nvPr/>
          </p:nvCxnSpPr>
          <p:spPr>
            <a:xfrm rot="5400000">
              <a:off x="2423154" y="3912369"/>
              <a:ext cx="274022" cy="154171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A8A51F-ED89-3640-826F-C700B283CE9E}"/>
                </a:ext>
              </a:extLst>
            </p:cNvPr>
            <p:cNvSpPr txBox="1"/>
            <p:nvPr/>
          </p:nvSpPr>
          <p:spPr>
            <a:xfrm>
              <a:off x="228600" y="4138134"/>
              <a:ext cx="16035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V1.height</a:t>
              </a:r>
            </a:p>
          </p:txBody>
        </p: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CB40C939-952C-8449-B648-FC524C41D737}"/>
                </a:ext>
              </a:extLst>
            </p:cNvPr>
            <p:cNvCxnSpPr>
              <a:cxnSpLocks/>
              <a:stCxn id="26" idx="3"/>
              <a:endCxn id="19" idx="1"/>
            </p:cNvCxnSpPr>
            <p:nvPr/>
          </p:nvCxnSpPr>
          <p:spPr>
            <a:xfrm>
              <a:off x="1832165" y="4338190"/>
              <a:ext cx="315977" cy="54976"/>
            </a:xfrm>
            <a:prstGeom prst="bentConnector3">
              <a:avLst>
                <a:gd name="adj1" fmla="val 50000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22335B-BD09-ED45-8CAA-5C1A328619A6}"/>
                </a:ext>
              </a:extLst>
            </p:cNvPr>
            <p:cNvSpPr txBox="1"/>
            <p:nvPr/>
          </p:nvSpPr>
          <p:spPr>
            <a:xfrm>
              <a:off x="1828799" y="5029200"/>
              <a:ext cx="1215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V1.out</a:t>
              </a:r>
            </a:p>
          </p:txBody>
        </p: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E273B5FE-DFE2-574A-B213-C1C484654EAA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 rot="5400000">
              <a:off x="2221191" y="4773385"/>
              <a:ext cx="375404" cy="148369"/>
            </a:xfrm>
            <a:prstGeom prst="bentConnector3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34625C5-1757-6C42-A12E-F421533173FE}"/>
                </a:ext>
              </a:extLst>
            </p:cNvPr>
            <p:cNvGrpSpPr/>
            <p:nvPr/>
          </p:nvGrpSpPr>
          <p:grpSpPr>
            <a:xfrm>
              <a:off x="3760812" y="2145463"/>
              <a:ext cx="669871" cy="533400"/>
              <a:chOff x="674832" y="3582004"/>
              <a:chExt cx="669871" cy="53340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F986A31-0EC2-EA4B-A7D1-D18463E4E938}"/>
                  </a:ext>
                </a:extLst>
              </p:cNvPr>
              <p:cNvSpPr/>
              <p:nvPr/>
            </p:nvSpPr>
            <p:spPr>
              <a:xfrm>
                <a:off x="674832" y="3582004"/>
                <a:ext cx="669871" cy="5334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77490B8-AB33-1949-971D-48590A4AF98D}"/>
                  </a:ext>
                </a:extLst>
              </p:cNvPr>
              <p:cNvSpPr txBox="1"/>
              <p:nvPr/>
            </p:nvSpPr>
            <p:spPr>
              <a:xfrm>
                <a:off x="762120" y="3632576"/>
                <a:ext cx="579448" cy="430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=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0721541-206E-9149-9592-7B83F68D366D}"/>
                </a:ext>
              </a:extLst>
            </p:cNvPr>
            <p:cNvSpPr txBox="1"/>
            <p:nvPr/>
          </p:nvSpPr>
          <p:spPr>
            <a:xfrm>
              <a:off x="3392295" y="2959361"/>
              <a:ext cx="956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P.in</a:t>
              </a:r>
              <a:endParaRPr lang="en-US" sz="7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3BE9D398-87AF-EF4A-826C-D22EC1544737}"/>
                </a:ext>
              </a:extLst>
            </p:cNvPr>
            <p:cNvCxnSpPr>
              <a:cxnSpLocks/>
              <a:stCxn id="28" idx="3"/>
              <a:endCxn id="53" idx="1"/>
            </p:cNvCxnSpPr>
            <p:nvPr/>
          </p:nvCxnSpPr>
          <p:spPr>
            <a:xfrm flipV="1">
              <a:off x="3044037" y="2412163"/>
              <a:ext cx="716775" cy="281709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D936B670-B21E-CA47-8E64-9CCAE3CEA624}"/>
                </a:ext>
              </a:extLst>
            </p:cNvPr>
            <p:cNvCxnSpPr>
              <a:cxnSpLocks/>
              <a:stCxn id="53" idx="2"/>
              <a:endCxn id="31" idx="0"/>
            </p:cNvCxnSpPr>
            <p:nvPr/>
          </p:nvCxnSpPr>
          <p:spPr>
            <a:xfrm rot="5400000">
              <a:off x="3842862" y="2706472"/>
              <a:ext cx="280498" cy="225278"/>
            </a:xfrm>
            <a:prstGeom prst="bentConnector3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3F717CA-ABF5-BE42-BF01-138568622073}"/>
                </a:ext>
              </a:extLst>
            </p:cNvPr>
            <p:cNvSpPr/>
            <p:nvPr/>
          </p:nvSpPr>
          <p:spPr>
            <a:xfrm>
              <a:off x="3858620" y="3582003"/>
              <a:ext cx="669871" cy="533400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94758A0-8A87-1A48-9DC4-CF8A953DBD22}"/>
                </a:ext>
              </a:extLst>
            </p:cNvPr>
            <p:cNvSpPr txBox="1"/>
            <p:nvPr/>
          </p:nvSpPr>
          <p:spPr>
            <a:xfrm>
              <a:off x="4515649" y="2922745"/>
              <a:ext cx="16035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P.setting</a:t>
              </a:r>
              <a:endParaRPr lang="en-US" sz="7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8F350839-114E-F948-A21D-9CB5427ECA87}"/>
                </a:ext>
              </a:extLst>
            </p:cNvPr>
            <p:cNvCxnSpPr>
              <a:cxnSpLocks/>
              <a:stCxn id="35" idx="2"/>
              <a:endCxn id="34" idx="3"/>
            </p:cNvCxnSpPr>
            <p:nvPr/>
          </p:nvCxnSpPr>
          <p:spPr>
            <a:xfrm rot="5400000">
              <a:off x="4660038" y="3191308"/>
              <a:ext cx="525848" cy="788942"/>
            </a:xfrm>
            <a:prstGeom prst="bent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C39582-D231-CE4F-BA78-FDB7194F22C2}"/>
                </a:ext>
              </a:extLst>
            </p:cNvPr>
            <p:cNvSpPr txBox="1"/>
            <p:nvPr/>
          </p:nvSpPr>
          <p:spPr>
            <a:xfrm>
              <a:off x="3505201" y="4490806"/>
              <a:ext cx="10857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P.out</a:t>
              </a:r>
              <a:endParaRPr lang="en-US" sz="7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9FA58342-7AEB-0F48-A54A-ACC33AB3FA83}"/>
                </a:ext>
              </a:extLst>
            </p:cNvPr>
            <p:cNvCxnSpPr>
              <a:cxnSpLocks/>
              <a:stCxn id="34" idx="2"/>
              <a:endCxn id="37" idx="0"/>
            </p:cNvCxnSpPr>
            <p:nvPr/>
          </p:nvCxnSpPr>
          <p:spPr>
            <a:xfrm rot="5400000">
              <a:off x="3933125" y="4230375"/>
              <a:ext cx="375404" cy="145459"/>
            </a:xfrm>
            <a:prstGeom prst="bentConnector3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D66511AB-5BBF-F34B-836C-400A1F4013E3}"/>
                </a:ext>
              </a:extLst>
            </p:cNvPr>
            <p:cNvCxnSpPr>
              <a:cxnSpLocks/>
              <a:stCxn id="31" idx="2"/>
              <a:endCxn id="34" idx="0"/>
            </p:cNvCxnSpPr>
            <p:nvPr/>
          </p:nvCxnSpPr>
          <p:spPr>
            <a:xfrm rot="16200000" flipH="1">
              <a:off x="3920748" y="3309194"/>
              <a:ext cx="222532" cy="323086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1A5308A-D7E7-C74D-9E88-CF6F9210EF80}"/>
                </a:ext>
              </a:extLst>
            </p:cNvPr>
            <p:cNvGrpSpPr/>
            <p:nvPr/>
          </p:nvGrpSpPr>
          <p:grpSpPr>
            <a:xfrm>
              <a:off x="6562725" y="2145267"/>
              <a:ext cx="676274" cy="533400"/>
              <a:chOff x="668429" y="3582004"/>
              <a:chExt cx="676274" cy="533400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7775B25-E0D7-874C-89F7-4737197483FD}"/>
                  </a:ext>
                </a:extLst>
              </p:cNvPr>
              <p:cNvSpPr/>
              <p:nvPr/>
            </p:nvSpPr>
            <p:spPr>
              <a:xfrm>
                <a:off x="674832" y="3582004"/>
                <a:ext cx="669871" cy="5334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03898E7-71C7-584A-8884-83343322CBDE}"/>
                  </a:ext>
                </a:extLst>
              </p:cNvPr>
              <p:cNvSpPr txBox="1"/>
              <p:nvPr/>
            </p:nvSpPr>
            <p:spPr>
              <a:xfrm>
                <a:off x="668429" y="3632576"/>
                <a:ext cx="579448" cy="430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+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E1F66B-E582-C148-B9EA-097999DA4619}"/>
                </a:ext>
              </a:extLst>
            </p:cNvPr>
            <p:cNvSpPr txBox="1"/>
            <p:nvPr/>
          </p:nvSpPr>
          <p:spPr>
            <a:xfrm>
              <a:off x="7686289" y="2151341"/>
              <a:ext cx="1215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F2.out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437B0147-ED7E-1446-9E5B-0BD0D97485DC}"/>
                </a:ext>
              </a:extLst>
            </p:cNvPr>
            <p:cNvCxnSpPr>
              <a:cxnSpLocks/>
              <a:stCxn id="41" idx="1"/>
              <a:endCxn id="51" idx="3"/>
            </p:cNvCxnSpPr>
            <p:nvPr/>
          </p:nvCxnSpPr>
          <p:spPr>
            <a:xfrm rot="10800000" flipV="1">
              <a:off x="7239001" y="2351395"/>
              <a:ext cx="447291" cy="60570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106C6077-C438-C74D-9A4F-90205F07366C}"/>
                </a:ext>
              </a:extLst>
            </p:cNvPr>
            <p:cNvCxnSpPr>
              <a:cxnSpLocks/>
              <a:stCxn id="37" idx="3"/>
              <a:endCxn id="51" idx="1"/>
            </p:cNvCxnSpPr>
            <p:nvPr/>
          </p:nvCxnSpPr>
          <p:spPr>
            <a:xfrm flipV="1">
              <a:off x="4590994" y="2411967"/>
              <a:ext cx="1978133" cy="2278895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79157C-5AD1-EF4F-B06C-887A23680C94}"/>
                </a:ext>
              </a:extLst>
            </p:cNvPr>
            <p:cNvSpPr/>
            <p:nvPr/>
          </p:nvSpPr>
          <p:spPr>
            <a:xfrm>
              <a:off x="6605530" y="3669267"/>
              <a:ext cx="669871" cy="533400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91FF2E-E1DC-3C4D-BC94-B07517761901}"/>
                </a:ext>
              </a:extLst>
            </p:cNvPr>
            <p:cNvSpPr txBox="1"/>
            <p:nvPr/>
          </p:nvSpPr>
          <p:spPr>
            <a:xfrm>
              <a:off x="6517442" y="2977159"/>
              <a:ext cx="10857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V2.in</a:t>
              </a:r>
            </a:p>
          </p:txBody>
        </p: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8D5F229E-C9C3-C34A-9441-63B846FB7C6D}"/>
                </a:ext>
              </a:extLst>
            </p:cNvPr>
            <p:cNvCxnSpPr>
              <a:stCxn id="51" idx="2"/>
              <a:endCxn id="45" idx="0"/>
            </p:cNvCxnSpPr>
            <p:nvPr/>
          </p:nvCxnSpPr>
          <p:spPr>
            <a:xfrm rot="16200000" flipH="1">
              <a:off x="6832955" y="2749775"/>
              <a:ext cx="298492" cy="156275"/>
            </a:xfrm>
            <a:prstGeom prst="bentConnector3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34D35A74-6445-E241-8533-9D3166338D40}"/>
                </a:ext>
              </a:extLst>
            </p:cNvPr>
            <p:cNvCxnSpPr>
              <a:cxnSpLocks/>
              <a:stCxn id="45" idx="2"/>
              <a:endCxn id="44" idx="0"/>
            </p:cNvCxnSpPr>
            <p:nvPr/>
          </p:nvCxnSpPr>
          <p:spPr>
            <a:xfrm rot="5400000">
              <a:off x="6854405" y="3463331"/>
              <a:ext cx="291998" cy="119871"/>
            </a:xfrm>
            <a:prstGeom prst="bentConnector3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583245-4E68-DD42-A66A-A9256BB41D44}"/>
                </a:ext>
              </a:extLst>
            </p:cNvPr>
            <p:cNvSpPr txBox="1"/>
            <p:nvPr/>
          </p:nvSpPr>
          <p:spPr>
            <a:xfrm>
              <a:off x="7490012" y="3413995"/>
              <a:ext cx="16035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V2.height</a:t>
              </a:r>
            </a:p>
          </p:txBody>
        </p:sp>
        <p:cxnSp>
          <p:nvCxnSpPr>
            <p:cNvPr id="49" name="Elbow Connector 48">
              <a:extLst>
                <a:ext uri="{FF2B5EF4-FFF2-40B4-BE49-F238E27FC236}">
                  <a16:creationId xmlns:a16="http://schemas.microsoft.com/office/drawing/2014/main" id="{961D81EC-6B14-0B41-A847-A1E97F108BB3}"/>
                </a:ext>
              </a:extLst>
            </p:cNvPr>
            <p:cNvCxnSpPr>
              <a:cxnSpLocks/>
              <a:stCxn id="48" idx="1"/>
              <a:endCxn id="44" idx="3"/>
            </p:cNvCxnSpPr>
            <p:nvPr/>
          </p:nvCxnSpPr>
          <p:spPr>
            <a:xfrm rot="10800000" flipV="1">
              <a:off x="7275402" y="3614051"/>
              <a:ext cx="214610" cy="321916"/>
            </a:xfrm>
            <a:prstGeom prst="bentConnector3">
              <a:avLst>
                <a:gd name="adj1" fmla="val 50000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50D8F30E-C403-D749-A9ED-DA22E9F3EFAB}"/>
                </a:ext>
              </a:extLst>
            </p:cNvPr>
            <p:cNvCxnSpPr>
              <a:cxnSpLocks/>
              <a:stCxn id="44" idx="2"/>
              <a:endCxn id="65" idx="0"/>
            </p:cNvCxnSpPr>
            <p:nvPr/>
          </p:nvCxnSpPr>
          <p:spPr>
            <a:xfrm rot="5400000">
              <a:off x="6617290" y="4393776"/>
              <a:ext cx="514290" cy="132071"/>
            </a:xfrm>
            <a:prstGeom prst="bentConnector3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993B7A6-ED35-F547-B0E6-F6C3E0775824}"/>
              </a:ext>
            </a:extLst>
          </p:cNvPr>
          <p:cNvSpPr/>
          <p:nvPr/>
        </p:nvSpPr>
        <p:spPr>
          <a:xfrm>
            <a:off x="2286000" y="5133201"/>
            <a:ext cx="6781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dVessel.height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Vessel.out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)/(Pi*Vessel.radius</a:t>
            </a:r>
            <a:r>
              <a:rPr lang="en-US" sz="14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E24183-A6BA-3B41-8F69-2721C4026E9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333500" y="2209800"/>
            <a:ext cx="0" cy="719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4845DEC-16CE-454B-88BB-C326C371D766}"/>
              </a:ext>
            </a:extLst>
          </p:cNvPr>
          <p:cNvCxnSpPr/>
          <p:nvPr/>
        </p:nvCxnSpPr>
        <p:spPr>
          <a:xfrm>
            <a:off x="1333500" y="3996155"/>
            <a:ext cx="0" cy="728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33CA4C8-42F2-8841-9D7E-34282BE393D7}"/>
              </a:ext>
            </a:extLst>
          </p:cNvPr>
          <p:cNvSpPr txBox="1"/>
          <p:nvPr/>
        </p:nvSpPr>
        <p:spPr>
          <a:xfrm>
            <a:off x="5105400" y="4143345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V2.out</a:t>
            </a:r>
          </a:p>
        </p:txBody>
      </p:sp>
    </p:spTree>
    <p:extLst>
      <p:ext uri="{BB962C8B-B14F-4D97-AF65-F5344CB8AC3E}">
        <p14:creationId xmlns:p14="http://schemas.microsoft.com/office/powerpoint/2010/main" val="162192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5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F7EB0-09ED-4649-A040-2211ABF1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 for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Vessel.height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925CA-CE0D-A14B-9E78-69D453141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Vessel.volume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Vessel.height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*Pi*Vessel.radius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dVessel.Volume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Vessel.out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Vessel.in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dVessel.height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Vessel.out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Vessel.in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)/(Pi*Vessel.radius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Integrate (sum) to calculate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Vessel.height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from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dVessel.height</a:t>
            </a:r>
            <a:r>
              <a:rPr lang="en-US" sz="2000" dirty="0"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3C6B5-609F-4048-AC46-7C9A08D493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654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155" y="381000"/>
            <a:ext cx="6568305" cy="838200"/>
          </a:xfrm>
        </p:spPr>
        <p:txBody>
          <a:bodyPr/>
          <a:lstStyle/>
          <a:p>
            <a:r>
              <a:rPr lang="en-US" sz="3200" dirty="0"/>
              <a:t>Abstraction of A System Component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6D4BA3-1734-6B49-9145-5CE2DA20AAC3}"/>
              </a:ext>
            </a:extLst>
          </p:cNvPr>
          <p:cNvGrpSpPr/>
          <p:nvPr/>
        </p:nvGrpSpPr>
        <p:grpSpPr>
          <a:xfrm>
            <a:off x="7162801" y="381000"/>
            <a:ext cx="1600200" cy="911377"/>
            <a:chOff x="381000" y="1066800"/>
            <a:chExt cx="5678091" cy="494695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BA8CE82-1968-C745-8978-732A2FF3B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05DBFBA-6355-7A49-9762-30CC3933A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0D924D-092A-AB4A-8921-9AAEF6BF8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DC834B4-B21A-C44B-8BFB-1BB29476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A23013D-EDF8-6841-AD98-0DFE7A5B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D081F26-E7AE-2847-992B-9FD9F6DAA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7C99A78-29D9-E243-A205-AFB35148E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4DD90E9-3D57-FE4A-9869-3F0FA575B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B605517-F10F-6149-B590-E555E50451C0}"/>
              </a:ext>
            </a:extLst>
          </p:cNvPr>
          <p:cNvSpPr txBox="1"/>
          <p:nvPr/>
        </p:nvSpPr>
        <p:spPr>
          <a:xfrm>
            <a:off x="4027461" y="1371600"/>
            <a:ext cx="1310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Variables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D7A28D-9909-7F45-B45A-CA24FA41B48F}"/>
              </a:ext>
            </a:extLst>
          </p:cNvPr>
          <p:cNvSpPr txBox="1"/>
          <p:nvPr/>
        </p:nvSpPr>
        <p:spPr>
          <a:xfrm>
            <a:off x="6821255" y="1371600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Units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2C51B-C4FB-314D-B73C-80D999D91103}"/>
              </a:ext>
            </a:extLst>
          </p:cNvPr>
          <p:cNvSpPr txBox="1"/>
          <p:nvPr/>
        </p:nvSpPr>
        <p:spPr>
          <a:xfrm>
            <a:off x="6821255" y="2571690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 = </a:t>
            </a:r>
            <a:r>
              <a:rPr lang="en-US" sz="2000" dirty="0"/>
              <a:t>meters</a:t>
            </a:r>
            <a:endParaRPr lang="en-US" sz="2000" i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3A95AB-A7C2-CD47-9DCC-1F4293D86CE8}"/>
              </a:ext>
            </a:extLst>
          </p:cNvPr>
          <p:cNvSpPr txBox="1"/>
          <p:nvPr/>
        </p:nvSpPr>
        <p:spPr>
          <a:xfrm>
            <a:off x="6821255" y="1792812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endParaRPr lang="en-US" sz="2000" i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C157A2-EE64-FF4F-8713-81E95A96AB2A}"/>
              </a:ext>
            </a:extLst>
          </p:cNvPr>
          <p:cNvSpPr txBox="1"/>
          <p:nvPr/>
        </p:nvSpPr>
        <p:spPr>
          <a:xfrm>
            <a:off x="6821255" y="2182251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endParaRPr lang="en-US" sz="2000" i="1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957AB09-09C8-2742-BEFE-C2DED9FFF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02203"/>
            <a:ext cx="2294229" cy="12695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4CBC7F-9101-BC4F-BACE-2BD5ABC98F71}"/>
              </a:ext>
            </a:extLst>
          </p:cNvPr>
          <p:cNvSpPr txBox="1"/>
          <p:nvPr/>
        </p:nvSpPr>
        <p:spPr>
          <a:xfrm>
            <a:off x="410155" y="4851737"/>
            <a:ext cx="41618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Flow out</a:t>
            </a:r>
          </a:p>
          <a:p>
            <a:r>
              <a:rPr lang="en-US" sz="2000" i="1" dirty="0"/>
              <a:t>Q</a:t>
            </a:r>
            <a:r>
              <a:rPr lang="en-US" sz="2000" baseline="30000" dirty="0"/>
              <a:t>OT</a:t>
            </a:r>
            <a:r>
              <a:rPr lang="en-US" sz="2000" i="1" dirty="0"/>
              <a:t>(t) </a:t>
            </a:r>
            <a:r>
              <a:rPr lang="en-US" sz="2000" dirty="0"/>
              <a:t>= </a:t>
            </a:r>
            <a:r>
              <a:rPr lang="en-US" sz="2000" i="1" dirty="0"/>
              <a:t>Q</a:t>
            </a:r>
            <a:r>
              <a:rPr lang="en-US" sz="2000" dirty="0"/>
              <a:t>* if </a:t>
            </a:r>
            <a:r>
              <a:rPr lang="en-US" sz="2000" i="1" dirty="0"/>
              <a:t>h(t)</a:t>
            </a:r>
            <a:r>
              <a:rPr lang="en-US" sz="2000" dirty="0"/>
              <a:t> &gt; 0</a:t>
            </a:r>
          </a:p>
          <a:p>
            <a:r>
              <a:rPr lang="en-US" sz="2000" i="1" dirty="0"/>
              <a:t>Q</a:t>
            </a:r>
            <a:r>
              <a:rPr lang="en-US" sz="2000" baseline="30000" dirty="0"/>
              <a:t>OT</a:t>
            </a:r>
            <a:r>
              <a:rPr lang="en-US" sz="2000" dirty="0"/>
              <a:t> </a:t>
            </a:r>
            <a:r>
              <a:rPr lang="en-US" sz="2000" i="1" dirty="0"/>
              <a:t>(t) </a:t>
            </a:r>
            <a:r>
              <a:rPr lang="en-US" sz="2000" dirty="0"/>
              <a:t>= min(</a:t>
            </a:r>
            <a:r>
              <a:rPr lang="en-US" sz="2000" i="1" dirty="0"/>
              <a:t>Q</a:t>
            </a:r>
            <a:r>
              <a:rPr lang="en-US" sz="2000" dirty="0"/>
              <a:t>*, </a:t>
            </a:r>
            <a:r>
              <a:rPr lang="en-US" sz="2000" i="1" dirty="0"/>
              <a:t>Q</a:t>
            </a:r>
            <a:r>
              <a:rPr lang="en-US" sz="2000" baseline="30000" dirty="0"/>
              <a:t>IN</a:t>
            </a:r>
            <a:r>
              <a:rPr lang="en-US" sz="2000" dirty="0"/>
              <a:t> </a:t>
            </a:r>
            <a:r>
              <a:rPr lang="en-US" sz="2000" i="1" dirty="0"/>
              <a:t>(t)), </a:t>
            </a:r>
            <a:r>
              <a:rPr lang="en-US" sz="2000" dirty="0"/>
              <a:t>otherwise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316B84-7ABD-3847-BE36-384F50849ED5}"/>
              </a:ext>
            </a:extLst>
          </p:cNvPr>
          <p:cNvSpPr txBox="1"/>
          <p:nvPr/>
        </p:nvSpPr>
        <p:spPr>
          <a:xfrm>
            <a:off x="381000" y="4330005"/>
            <a:ext cx="1394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Operation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49BB384-91B8-D242-9A7D-67C6F552768F}"/>
              </a:ext>
            </a:extLst>
          </p:cNvPr>
          <p:cNvSpPr txBox="1"/>
          <p:nvPr/>
        </p:nvSpPr>
        <p:spPr>
          <a:xfrm>
            <a:off x="4852496" y="4851737"/>
            <a:ext cx="33009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Height</a:t>
            </a:r>
          </a:p>
          <a:p>
            <a:r>
              <a:rPr lang="en-US" sz="2000" i="1" dirty="0"/>
              <a:t>dh(t) = Q</a:t>
            </a:r>
            <a:r>
              <a:rPr lang="en-US" sz="2000" baseline="30000" dirty="0"/>
              <a:t>IN</a:t>
            </a:r>
            <a:r>
              <a:rPr lang="en-US" sz="2000" i="1" dirty="0"/>
              <a:t> – Q</a:t>
            </a:r>
            <a:r>
              <a:rPr lang="en-US" sz="2000" baseline="30000" dirty="0"/>
              <a:t>OT</a:t>
            </a:r>
            <a:r>
              <a:rPr lang="en-US" sz="2000" i="1" dirty="0"/>
              <a:t>, h(t) &gt; 0</a:t>
            </a:r>
          </a:p>
          <a:p>
            <a:r>
              <a:rPr lang="en-US" sz="2000" i="1" dirty="0"/>
              <a:t>dh(t) = Q</a:t>
            </a:r>
            <a:r>
              <a:rPr lang="en-US" sz="2000" baseline="30000" dirty="0"/>
              <a:t>IN</a:t>
            </a:r>
            <a:r>
              <a:rPr lang="en-US" sz="2000" i="1" dirty="0"/>
              <a:t> – Q</a:t>
            </a:r>
            <a:r>
              <a:rPr lang="en-US" sz="2000" baseline="30000" dirty="0"/>
              <a:t>OT</a:t>
            </a:r>
            <a:r>
              <a:rPr lang="en-US" sz="2000" i="1" dirty="0"/>
              <a:t>, </a:t>
            </a:r>
            <a:r>
              <a:rPr lang="en-US" sz="2000" dirty="0"/>
              <a:t>if positive</a:t>
            </a:r>
          </a:p>
          <a:p>
            <a:r>
              <a:rPr lang="en-US" sz="2000" i="1" dirty="0"/>
              <a:t>dh(t) = 0, </a:t>
            </a:r>
            <a:r>
              <a:rPr lang="en-US" sz="2000" dirty="0"/>
              <a:t>otherwise</a:t>
            </a:r>
            <a:endParaRPr lang="en-US" sz="20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/>
              <p:nvPr/>
            </p:nvSpPr>
            <p:spPr>
              <a:xfrm>
                <a:off x="3822441" y="1830963"/>
                <a:ext cx="15461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/>
                  <a:t>= flow in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441" y="1830963"/>
                <a:ext cx="1546193" cy="307777"/>
              </a:xfrm>
              <a:prstGeom prst="rect">
                <a:avLst/>
              </a:prstGeom>
              <a:blipFill>
                <a:blip r:embed="rId8"/>
                <a:stretch>
                  <a:fillRect l="-6504" t="-29167" r="-813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/>
              <p:nvPr/>
            </p:nvSpPr>
            <p:spPr>
              <a:xfrm>
                <a:off x="3770545" y="2206823"/>
                <a:ext cx="17076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/>
                  <a:t>= flow out</a:t>
                </a: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545" y="2206823"/>
                <a:ext cx="1707647" cy="307777"/>
              </a:xfrm>
              <a:prstGeom prst="rect">
                <a:avLst/>
              </a:prstGeom>
              <a:blipFill>
                <a:blip r:embed="rId9"/>
                <a:stretch>
                  <a:fillRect l="-5926" t="-24000" r="-8148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/>
              <p:nvPr/>
            </p:nvSpPr>
            <p:spPr>
              <a:xfrm>
                <a:off x="3733800" y="2655229"/>
                <a:ext cx="20830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/>
                  <a:t>= water height</a:t>
                </a:r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2655229"/>
                <a:ext cx="2083006" cy="307777"/>
              </a:xfrm>
              <a:prstGeom prst="rect">
                <a:avLst/>
              </a:prstGeom>
              <a:blipFill>
                <a:blip r:embed="rId10"/>
                <a:stretch>
                  <a:fillRect l="-4242" t="-20000" r="-6061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143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8" grpId="0"/>
      <p:bldP spid="43" grpId="0"/>
      <p:bldP spid="44" grpId="0"/>
      <p:bldP spid="10" grpId="0"/>
      <p:bldP spid="16" grpId="0"/>
      <p:bldP spid="6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458200" cy="838200"/>
          </a:xfrm>
        </p:spPr>
        <p:txBody>
          <a:bodyPr/>
          <a:lstStyle/>
          <a:p>
            <a:r>
              <a:rPr lang="en-US" dirty="0"/>
              <a:t>Running Example: Hydraulic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BA8CE82-1968-C745-8978-732A2FF3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051300"/>
            <a:ext cx="2630091" cy="196245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05DBFBA-6355-7A49-9762-30CC3933A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512" y="2819400"/>
            <a:ext cx="553047" cy="123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F0D924D-092A-AB4A-8921-9AAEF6BF8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1066801"/>
            <a:ext cx="914400" cy="7149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DC834B4-B21A-C44B-8BFB-1BB294769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781731"/>
            <a:ext cx="2450705" cy="136128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A23013D-EDF8-6841-AD98-0DFE7A5B3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845" y="2819400"/>
            <a:ext cx="553047" cy="1231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D081F26-E7AE-2847-992B-9FD9F6DAA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445" y="2819400"/>
            <a:ext cx="553047" cy="1231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7C99A78-29D9-E243-A205-AFB35148E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066800"/>
            <a:ext cx="914400" cy="7149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4DD90E9-3D57-FE4A-9869-3F0FA575B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777605" y="3143014"/>
            <a:ext cx="2108200" cy="9525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A1026F4-85F5-A845-A7F8-5A69D529D5EC}"/>
              </a:ext>
            </a:extLst>
          </p:cNvPr>
          <p:cNvSpPr txBox="1"/>
          <p:nvPr/>
        </p:nvSpPr>
        <p:spPr>
          <a:xfrm>
            <a:off x="6172200" y="4397625"/>
            <a:ext cx="251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Reservoir provides public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Water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Flow rate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CB524B-1565-CA4B-9F59-196F44EBAA85}"/>
              </a:ext>
            </a:extLst>
          </p:cNvPr>
          <p:cNvSpPr txBox="1"/>
          <p:nvPr/>
        </p:nvSpPr>
        <p:spPr>
          <a:xfrm>
            <a:off x="6096000" y="2741595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Streams fill reservoir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Flow rate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7A50FC-A00E-F041-8024-227B4AF7D71B}"/>
              </a:ext>
            </a:extLst>
          </p:cNvPr>
          <p:cNvSpPr txBox="1"/>
          <p:nvPr/>
        </p:nvSpPr>
        <p:spPr>
          <a:xfrm>
            <a:off x="2930484" y="1752600"/>
            <a:ext cx="3052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Lake provides recreation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Water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Flow rate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BC6359-E1F1-1C45-8223-845435068E8B}"/>
              </a:ext>
            </a:extLst>
          </p:cNvPr>
          <p:cNvSpPr txBox="1"/>
          <p:nvPr/>
        </p:nvSpPr>
        <p:spPr>
          <a:xfrm>
            <a:off x="2743200" y="942727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Streams fill lake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Flow rate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138F32-C7DD-B447-8F27-765066009010}"/>
              </a:ext>
            </a:extLst>
          </p:cNvPr>
          <p:cNvSpPr txBox="1"/>
          <p:nvPr/>
        </p:nvSpPr>
        <p:spPr>
          <a:xfrm>
            <a:off x="457200" y="3906721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Pipe provides lake water to reservoir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Flow rate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F7F7CC4-0CCE-D140-9F68-10E6BEFB8AEF}"/>
              </a:ext>
            </a:extLst>
          </p:cNvPr>
          <p:cNvSpPr/>
          <p:nvPr/>
        </p:nvSpPr>
        <p:spPr>
          <a:xfrm>
            <a:off x="2743200" y="3657600"/>
            <a:ext cx="3810000" cy="2667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1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Conceptual models (hydraulics example)</a:t>
            </a:r>
          </a:p>
          <a:p>
            <a:pPr lvl="1"/>
            <a:r>
              <a:rPr lang="en-US" dirty="0"/>
              <a:t>Variables and relationships</a:t>
            </a:r>
          </a:p>
          <a:p>
            <a:r>
              <a:rPr lang="en-US" dirty="0"/>
              <a:t>Dimensional analysis</a:t>
            </a:r>
          </a:p>
          <a:p>
            <a:r>
              <a:rPr lang="en-US" dirty="0"/>
              <a:t>Modeling the lac operon</a:t>
            </a:r>
          </a:p>
          <a:p>
            <a:r>
              <a:rPr lang="en-US" dirty="0"/>
              <a:t>Technical models with differentials</a:t>
            </a:r>
          </a:p>
          <a:p>
            <a:r>
              <a:rPr lang="en-US" dirty="0"/>
              <a:t>Technical models with stochastics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78" y="357769"/>
            <a:ext cx="8691622" cy="838200"/>
          </a:xfrm>
        </p:spPr>
        <p:txBody>
          <a:bodyPr/>
          <a:lstStyle/>
          <a:p>
            <a:r>
              <a:rPr lang="en-US" sz="3200" dirty="0"/>
              <a:t>Modeling Water Flows and Levels for a Reservoir</a:t>
            </a:r>
            <a:endParaRPr lang="en-US" sz="32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2C51B-C4FB-314D-B73C-80D999D91103}"/>
              </a:ext>
            </a:extLst>
          </p:cNvPr>
          <p:cNvSpPr txBox="1"/>
          <p:nvPr/>
        </p:nvSpPr>
        <p:spPr>
          <a:xfrm>
            <a:off x="7583269" y="333369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C157A2-EE64-FF4F-8713-81E95A96AB2A}"/>
              </a:ext>
            </a:extLst>
          </p:cNvPr>
          <p:cNvSpPr txBox="1"/>
          <p:nvPr/>
        </p:nvSpPr>
        <p:spPr>
          <a:xfrm>
            <a:off x="4008625" y="462909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</a:t>
            </a:r>
            <a:r>
              <a:rPr lang="en-US" sz="2400" i="1" baseline="30000" dirty="0"/>
              <a:t>3</a:t>
            </a:r>
            <a:r>
              <a:rPr lang="en-US" sz="2400" i="1" dirty="0"/>
              <a:t>s</a:t>
            </a:r>
            <a:r>
              <a:rPr lang="en-US" sz="2400" i="1" baseline="30000" dirty="0"/>
              <a:t>-1</a:t>
            </a:r>
            <a:r>
              <a:rPr lang="en-US" sz="2400" i="1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957AB09-09C8-2742-BEFE-C2DED9FFF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416" y="2668381"/>
            <a:ext cx="3399956" cy="18814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/>
              <p:nvPr/>
            </p:nvSpPr>
            <p:spPr>
              <a:xfrm>
                <a:off x="1946816" y="2186077"/>
                <a:ext cx="18570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flow in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816" y="2186077"/>
                <a:ext cx="1857047" cy="369332"/>
              </a:xfrm>
              <a:prstGeom prst="rect">
                <a:avLst/>
              </a:prstGeom>
              <a:blipFill>
                <a:blip r:embed="rId4"/>
                <a:stretch>
                  <a:fillRect l="-6081" t="-23333" r="-8108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/>
              <p:nvPr/>
            </p:nvSpPr>
            <p:spPr>
              <a:xfrm>
                <a:off x="1718216" y="4665433"/>
                <a:ext cx="20517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flow out</a:t>
                </a: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216" y="4665433"/>
                <a:ext cx="2051716" cy="369332"/>
              </a:xfrm>
              <a:prstGeom prst="rect">
                <a:avLst/>
              </a:prstGeom>
              <a:blipFill>
                <a:blip r:embed="rId5"/>
                <a:stretch>
                  <a:fillRect l="-5521" t="-20000" r="-7975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/>
              <p:nvPr/>
            </p:nvSpPr>
            <p:spPr>
              <a:xfrm>
                <a:off x="4893010" y="3408335"/>
                <a:ext cx="25028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water height</a:t>
                </a:r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010" y="3408335"/>
                <a:ext cx="2502801" cy="369332"/>
              </a:xfrm>
              <a:prstGeom prst="rect">
                <a:avLst/>
              </a:prstGeom>
              <a:blipFill>
                <a:blip r:embed="rId6"/>
                <a:stretch>
                  <a:fillRect l="-4040" t="-20000" r="-6566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AE64EA9-013F-1D40-BD9C-967E6DB41316}"/>
              </a:ext>
            </a:extLst>
          </p:cNvPr>
          <p:cNvSpPr txBox="1"/>
          <p:nvPr/>
        </p:nvSpPr>
        <p:spPr>
          <a:xfrm>
            <a:off x="3870485" y="213991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</a:t>
            </a:r>
            <a:r>
              <a:rPr lang="en-US" sz="2400" i="1" baseline="30000" dirty="0"/>
              <a:t>3</a:t>
            </a:r>
            <a:r>
              <a:rPr lang="en-US" sz="2400" i="1" dirty="0"/>
              <a:t>s</a:t>
            </a:r>
            <a:r>
              <a:rPr lang="en-US" sz="2400" i="1" baseline="30000" dirty="0"/>
              <a:t>-1</a:t>
            </a:r>
            <a:r>
              <a:rPr lang="en-US" sz="24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102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4" grpId="0"/>
      <p:bldP spid="21" grpId="0"/>
      <p:bldP spid="69" grpId="0"/>
      <p:bldP spid="71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6019800" cy="838200"/>
          </a:xfrm>
        </p:spPr>
        <p:txBody>
          <a:bodyPr/>
          <a:lstStyle/>
          <a:p>
            <a:r>
              <a:rPr lang="en-US" dirty="0"/>
              <a:t>A conceptual model relates inputs to outputs.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F3F49-85E5-BA4C-A48A-F1FEE6EE349A}"/>
              </a:ext>
            </a:extLst>
          </p:cNvPr>
          <p:cNvSpPr/>
          <p:nvPr/>
        </p:nvSpPr>
        <p:spPr>
          <a:xfrm>
            <a:off x="5310162" y="2852179"/>
            <a:ext cx="1688538" cy="884597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Calculations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AF6ACDA-7C31-C44C-8F56-5CC970FA6991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rot="16200000" flipH="1">
            <a:off x="5833652" y="2531400"/>
            <a:ext cx="639402" cy="215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AAEB648-5E8A-CB4E-B52C-721CAF6F6B4A}"/>
              </a:ext>
            </a:extLst>
          </p:cNvPr>
          <p:cNvCxnSpPr>
            <a:cxnSpLocks/>
            <a:stCxn id="10" idx="0"/>
            <a:endCxn id="17" idx="1"/>
          </p:cNvCxnSpPr>
          <p:nvPr/>
        </p:nvCxnSpPr>
        <p:spPr>
          <a:xfrm rot="16200000" flipH="1">
            <a:off x="6787893" y="2218716"/>
            <a:ext cx="422933" cy="1689858"/>
          </a:xfrm>
          <a:prstGeom prst="bentConnector4">
            <a:avLst>
              <a:gd name="adj1" fmla="val -54051"/>
              <a:gd name="adj2" fmla="val 7498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F1E453B-CAAD-454F-BDC0-A0E89294E210}"/>
              </a:ext>
            </a:extLst>
          </p:cNvPr>
          <p:cNvCxnSpPr>
            <a:cxnSpLocks/>
            <a:stCxn id="17" idx="2"/>
            <a:endCxn id="10" idx="2"/>
          </p:cNvCxnSpPr>
          <p:nvPr/>
        </p:nvCxnSpPr>
        <p:spPr>
          <a:xfrm rot="5400000">
            <a:off x="6979900" y="2603531"/>
            <a:ext cx="307776" cy="1958714"/>
          </a:xfrm>
          <a:prstGeom prst="bentConnector3">
            <a:avLst>
              <a:gd name="adj1" fmla="val 174275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/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blipFill>
                <a:blip r:embed="rId3"/>
                <a:stretch>
                  <a:fillRect l="-9259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/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blipFill>
                <a:blip r:embed="rId4"/>
                <a:stretch>
                  <a:fillRect l="-11111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/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blipFill>
                <a:blip r:embed="rId5"/>
                <a:stretch>
                  <a:fillRect l="-930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9AE2511-5AD4-A743-8B62-03AFD1754307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5773841" y="4115210"/>
            <a:ext cx="759024" cy="21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0EA525-5FAF-5348-BABB-C06D9819C61D}"/>
              </a:ext>
            </a:extLst>
          </p:cNvPr>
          <p:cNvSpPr txBox="1"/>
          <p:nvPr/>
        </p:nvSpPr>
        <p:spPr>
          <a:xfrm>
            <a:off x="582066" y="2117770"/>
            <a:ext cx="43053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Variable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Input</a:t>
            </a:r>
            <a:r>
              <a:rPr lang="en-US" sz="2400" dirty="0"/>
              <a:t>. Exogenous variable that does not depend on the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Output</a:t>
            </a:r>
            <a:r>
              <a:rPr lang="en-US" sz="2400" dirty="0"/>
              <a:t>. Computed variable of interest to the modeler.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State</a:t>
            </a:r>
            <a:r>
              <a:rPr lang="en-US" sz="2400" dirty="0"/>
              <a:t>: Computed variable used by output variables and other state variables.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92C6018-EC7C-3F4D-8EA2-088FD9940FD9}"/>
              </a:ext>
            </a:extLst>
          </p:cNvPr>
          <p:cNvGrpSpPr/>
          <p:nvPr/>
        </p:nvGrpSpPr>
        <p:grpSpPr>
          <a:xfrm>
            <a:off x="7099152" y="305562"/>
            <a:ext cx="1524000" cy="1367861"/>
            <a:chOff x="1413416" y="1695718"/>
            <a:chExt cx="4169641" cy="3277492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FF7DB6F-D22F-5B4D-87B8-4DAEC93CC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9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8620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65C4-A156-A64E-A192-5F2D886D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0" y="381000"/>
            <a:ext cx="8153400" cy="838200"/>
          </a:xfrm>
        </p:spPr>
        <p:txBody>
          <a:bodyPr/>
          <a:lstStyle/>
          <a:p>
            <a:r>
              <a:rPr lang="en-US" sz="3200" dirty="0"/>
              <a:t>Technical models detail calculations.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5BF13-2359-BE40-B05A-B10F74F61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/>
              <p:nvPr/>
            </p:nvSpPr>
            <p:spPr>
              <a:xfrm>
                <a:off x="457200" y="1747205"/>
                <a:ext cx="50243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747205"/>
                <a:ext cx="5024324" cy="369332"/>
              </a:xfrm>
              <a:prstGeom prst="rect">
                <a:avLst/>
              </a:prstGeom>
              <a:blipFill>
                <a:blip r:embed="rId2"/>
                <a:stretch>
                  <a:fillRect l="-1010" r="-50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/>
              <p:nvPr/>
            </p:nvSpPr>
            <p:spPr>
              <a:xfrm>
                <a:off x="381000" y="2276140"/>
                <a:ext cx="641553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Issues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if </a:t>
                </a:r>
                <a:r>
                  <a:rPr lang="en-US" sz="2400" i="1" dirty="0"/>
                  <a:t>h(t)</a:t>
                </a:r>
                <a:r>
                  <a:rPr lang="en-US" sz="2400" dirty="0"/>
                  <a:t> exceeds the height of the dam?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obtained?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276140"/>
                <a:ext cx="6415539" cy="1200329"/>
              </a:xfrm>
              <a:prstGeom prst="rect">
                <a:avLst/>
              </a:prstGeom>
              <a:blipFill>
                <a:blip r:embed="rId3"/>
                <a:stretch>
                  <a:fillRect l="-1383" t="-3125" r="-39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576C305-1F83-E04C-9795-990C9D2031B7}"/>
              </a:ext>
            </a:extLst>
          </p:cNvPr>
          <p:cNvGrpSpPr/>
          <p:nvPr/>
        </p:nvGrpSpPr>
        <p:grpSpPr>
          <a:xfrm>
            <a:off x="7086600" y="305562"/>
            <a:ext cx="1524000" cy="1367861"/>
            <a:chOff x="1413416" y="1695718"/>
            <a:chExt cx="4169641" cy="32774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F1BAFB-D0B9-7549-BA0C-341962736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5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A8392A-9C0D-F941-82C5-D942D7E64771}"/>
              </a:ext>
            </a:extLst>
          </p:cNvPr>
          <p:cNvSpPr txBox="1"/>
          <p:nvPr/>
        </p:nvSpPr>
        <p:spPr>
          <a:xfrm>
            <a:off x="381000" y="1285540"/>
            <a:ext cx="3439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Initial Technical Model</a:t>
            </a:r>
          </a:p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/>
              <p:nvPr/>
            </p:nvSpPr>
            <p:spPr>
              <a:xfrm>
                <a:off x="424364" y="3510594"/>
                <a:ext cx="7277313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Estimating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400" b="1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If</a:t>
                </a:r>
                <a:r>
                  <a:rPr lang="en-US" sz="2400" dirty="0"/>
                  <a:t> reservoir is a cylinder with radius </a:t>
                </a:r>
                <a:r>
                  <a:rPr lang="en-US" sz="2400" i="1" dirty="0"/>
                  <a:t>r</a:t>
                </a:r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i="1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64" y="3510594"/>
                <a:ext cx="7277313" cy="985206"/>
              </a:xfrm>
              <a:prstGeom prst="rect">
                <a:avLst/>
              </a:prstGeom>
              <a:blipFill>
                <a:blip r:embed="rId8"/>
                <a:stretch>
                  <a:fillRect l="-1220" t="-5128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/>
              <p:nvPr/>
            </p:nvSpPr>
            <p:spPr>
              <a:xfrm>
                <a:off x="381000" y="4800600"/>
                <a:ext cx="4743222" cy="1261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Technical Model when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800600"/>
                <a:ext cx="4743222" cy="1261307"/>
              </a:xfrm>
              <a:prstGeom prst="rect">
                <a:avLst/>
              </a:prstGeom>
              <a:blipFill>
                <a:blip r:embed="rId9"/>
                <a:stretch>
                  <a:fillRect l="-1872" t="-91000" b="-17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30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A814A-9082-A04B-8E99-76272FBE0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09800"/>
            <a:ext cx="8229600" cy="838200"/>
          </a:xfrm>
        </p:spPr>
        <p:txBody>
          <a:bodyPr/>
          <a:lstStyle/>
          <a:p>
            <a:r>
              <a:rPr lang="en-US" sz="4800" dirty="0"/>
              <a:t>The reservoir is </a:t>
            </a:r>
            <a:br>
              <a:rPr lang="en-US" sz="4800" dirty="0"/>
            </a:br>
            <a:r>
              <a:rPr lang="en-US" sz="4800" dirty="0"/>
              <a:t>a cylinder?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A4404-7229-7546-A891-72581E089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65FFB-9004-F84C-8864-3625077D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685800"/>
            <a:ext cx="2450705" cy="136128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C35AE3-A6A7-FF4C-8CF5-633D6DBDED2D}"/>
              </a:ext>
            </a:extLst>
          </p:cNvPr>
          <p:cNvCxnSpPr>
            <a:cxnSpLocks/>
          </p:cNvCxnSpPr>
          <p:nvPr/>
        </p:nvCxnSpPr>
        <p:spPr>
          <a:xfrm>
            <a:off x="2362200" y="1997690"/>
            <a:ext cx="3886200" cy="1888510"/>
          </a:xfrm>
          <a:prstGeom prst="line">
            <a:avLst/>
          </a:prstGeom>
          <a:ln w="177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AECAA1-8600-1F45-BC18-22293E7303AB}"/>
              </a:ext>
            </a:extLst>
          </p:cNvPr>
          <p:cNvSpPr txBox="1"/>
          <p:nvPr/>
        </p:nvSpPr>
        <p:spPr>
          <a:xfrm>
            <a:off x="685800" y="4191000"/>
            <a:ext cx="80265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The model is wrong. </a:t>
            </a:r>
          </a:p>
          <a:p>
            <a:r>
              <a:rPr lang="en-US" sz="4400" b="1" dirty="0"/>
              <a:t>But the model </a:t>
            </a:r>
            <a:r>
              <a:rPr lang="en-US" sz="4400" b="1" i="1" dirty="0"/>
              <a:t>may</a:t>
            </a:r>
            <a:r>
              <a:rPr lang="en-US" sz="4400" b="1" dirty="0"/>
              <a:t> be useful.</a:t>
            </a:r>
          </a:p>
        </p:txBody>
      </p:sp>
    </p:spTree>
    <p:extLst>
      <p:ext uri="{BB962C8B-B14F-4D97-AF65-F5344CB8AC3E}">
        <p14:creationId xmlns:p14="http://schemas.microsoft.com/office/powerpoint/2010/main" val="214328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0BD3-2F26-2E4A-B7E5-F2E2B4CD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EB6C-310B-FA4E-8898-79AC68ECB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56ACCC-0FB2-8B4A-A6CA-4645D27CE0D4}"/>
              </a:ext>
            </a:extLst>
          </p:cNvPr>
          <p:cNvSpPr/>
          <p:nvPr/>
        </p:nvSpPr>
        <p:spPr>
          <a:xfrm>
            <a:off x="647700" y="1447800"/>
            <a:ext cx="1371600" cy="7620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5622E-91E9-A94D-9885-1A17A3A28E00}"/>
              </a:ext>
            </a:extLst>
          </p:cNvPr>
          <p:cNvSpPr/>
          <p:nvPr/>
        </p:nvSpPr>
        <p:spPr>
          <a:xfrm>
            <a:off x="457200" y="2929355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Conceptual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A4F0DD-28DD-274D-9BBD-862BE34454E1}"/>
              </a:ext>
            </a:extLst>
          </p:cNvPr>
          <p:cNvSpPr/>
          <p:nvPr/>
        </p:nvSpPr>
        <p:spPr>
          <a:xfrm>
            <a:off x="457200" y="4724400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Technical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A8D009-1FFB-EF42-8817-417276FA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772057"/>
            <a:ext cx="741212" cy="361543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E24183-A6BA-3B41-8F69-2721C4026E9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333500" y="2209800"/>
            <a:ext cx="0" cy="719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4845DEC-16CE-454B-88BB-C326C371D766}"/>
              </a:ext>
            </a:extLst>
          </p:cNvPr>
          <p:cNvCxnSpPr/>
          <p:nvPr/>
        </p:nvCxnSpPr>
        <p:spPr>
          <a:xfrm>
            <a:off x="1333500" y="3996155"/>
            <a:ext cx="0" cy="728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33CA4C8-42F2-8841-9D7E-34282BE393D7}"/>
              </a:ext>
            </a:extLst>
          </p:cNvPr>
          <p:cNvSpPr txBox="1"/>
          <p:nvPr/>
        </p:nvSpPr>
        <p:spPr>
          <a:xfrm>
            <a:off x="5105400" y="4143345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V2.out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4A400DA-C602-344B-9E8D-5C110D4F5A53}"/>
              </a:ext>
            </a:extLst>
          </p:cNvPr>
          <p:cNvGrpSpPr/>
          <p:nvPr/>
        </p:nvGrpSpPr>
        <p:grpSpPr>
          <a:xfrm>
            <a:off x="2984391" y="2817753"/>
            <a:ext cx="1700238" cy="1542524"/>
            <a:chOff x="5310162" y="1721694"/>
            <a:chExt cx="3071838" cy="308188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CD54228-9D75-8740-8647-ED22F8AC8CDC}"/>
                </a:ext>
              </a:extLst>
            </p:cNvPr>
            <p:cNvSpPr/>
            <p:nvPr/>
          </p:nvSpPr>
          <p:spPr>
            <a:xfrm>
              <a:off x="5310162" y="2852179"/>
              <a:ext cx="1688538" cy="884597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54DB27D-665D-4441-A38D-63C9F677603B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 rot="5400000">
              <a:off x="5912912" y="2610657"/>
              <a:ext cx="483040" cy="4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>
              <a:extLst>
                <a:ext uri="{FF2B5EF4-FFF2-40B4-BE49-F238E27FC236}">
                  <a16:creationId xmlns:a16="http://schemas.microsoft.com/office/drawing/2014/main" id="{FF77C643-8CC3-4A44-B753-C4194E9AC980}"/>
                </a:ext>
              </a:extLst>
            </p:cNvPr>
            <p:cNvCxnSpPr>
              <a:cxnSpLocks/>
              <a:stCxn id="76" idx="0"/>
              <a:endCxn id="82" idx="1"/>
            </p:cNvCxnSpPr>
            <p:nvPr/>
          </p:nvCxnSpPr>
          <p:spPr>
            <a:xfrm rot="16200000" flipH="1">
              <a:off x="6787893" y="2218716"/>
              <a:ext cx="422933" cy="1689858"/>
            </a:xfrm>
            <a:prstGeom prst="bentConnector4">
              <a:avLst>
                <a:gd name="adj1" fmla="val -54051"/>
                <a:gd name="adj2" fmla="val 74980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58B09639-43DA-E041-ABF8-7B97F624E02D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 rot="10800000" flipV="1">
              <a:off x="6154432" y="3698048"/>
              <a:ext cx="1686382" cy="38726"/>
            </a:xfrm>
            <a:prstGeom prst="bentConnector4">
              <a:avLst>
                <a:gd name="adj1" fmla="val 24968"/>
                <a:gd name="adj2" fmla="val 1279384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/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blipFill>
                  <a:blip r:embed="rId3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/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/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24000" r="-44000" b="-10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563E0AB-D1E1-0C41-B824-83E8C52C8674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 rot="5400000">
              <a:off x="5773841" y="4115210"/>
              <a:ext cx="759024" cy="215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/>
              <p:nvPr/>
            </p:nvSpPr>
            <p:spPr>
              <a:xfrm>
                <a:off x="2619961" y="4946687"/>
                <a:ext cx="3018839" cy="692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961" y="4946687"/>
                <a:ext cx="3018839" cy="692113"/>
              </a:xfrm>
              <a:prstGeom prst="rect">
                <a:avLst/>
              </a:prstGeom>
              <a:blipFill>
                <a:blip r:embed="rId6"/>
                <a:stretch>
                  <a:fillRect l="-4184" t="-160000" b="-2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B6A8BE41-3DF5-CB4C-A264-0DA1E9D81CF2}"/>
              </a:ext>
            </a:extLst>
          </p:cNvPr>
          <p:cNvSpPr/>
          <p:nvPr/>
        </p:nvSpPr>
        <p:spPr>
          <a:xfrm>
            <a:off x="4990726" y="4012815"/>
            <a:ext cx="1524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99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A838-8E7B-204D-A79D-84E74F3D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DF869-03C1-A04E-B96A-9FF07492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04850"/>
            <a:ext cx="3330457" cy="2266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7857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03BEE5-C4CD-FF42-A6B3-348E1FADCF1C}"/>
              </a:ext>
            </a:extLst>
          </p:cNvPr>
          <p:cNvSpPr/>
          <p:nvPr/>
        </p:nvSpPr>
        <p:spPr>
          <a:xfrm>
            <a:off x="3534387" y="1226820"/>
            <a:ext cx="5126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Why dimensional analysis?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consistent units.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Validate mathematical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Derive mathematical models.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1140117" y="3698557"/>
                <a:ext cx="503208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117" y="3698557"/>
                <a:ext cx="5032083" cy="492443"/>
              </a:xfrm>
              <a:prstGeom prst="rect">
                <a:avLst/>
              </a:prstGeom>
              <a:blipFill>
                <a:blip r:embed="rId3"/>
                <a:stretch>
                  <a:fillRect l="-1259" r="-100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/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blipFill>
                <a:blip r:embed="rId4"/>
                <a:stretch>
                  <a:fillRect l="-7143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/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blipFill>
                <a:blip r:embed="rId5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/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blipFill>
                <a:blip r:embed="rId6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/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75BC39BB-9BEB-5A45-9A2D-960947D9C853}"/>
              </a:ext>
            </a:extLst>
          </p:cNvPr>
          <p:cNvSpPr txBox="1"/>
          <p:nvPr/>
        </p:nvSpPr>
        <p:spPr>
          <a:xfrm rot="5400000">
            <a:off x="1599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3C3E3D-C479-3743-B118-3E221E4A3B17}"/>
              </a:ext>
            </a:extLst>
          </p:cNvPr>
          <p:cNvSpPr txBox="1"/>
          <p:nvPr/>
        </p:nvSpPr>
        <p:spPr>
          <a:xfrm rot="5400000">
            <a:off x="33519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8F29DC-F3C2-6540-9CE6-D3A5D1C87ECC}"/>
              </a:ext>
            </a:extLst>
          </p:cNvPr>
          <p:cNvSpPr txBox="1"/>
          <p:nvPr/>
        </p:nvSpPr>
        <p:spPr>
          <a:xfrm rot="5400000">
            <a:off x="47235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7CCC9F-E4F6-474E-8D88-00EF63341CB9}"/>
              </a:ext>
            </a:extLst>
          </p:cNvPr>
          <p:cNvSpPr txBox="1"/>
          <p:nvPr/>
        </p:nvSpPr>
        <p:spPr>
          <a:xfrm rot="5400000">
            <a:off x="5790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1546F0-44BD-F148-AAA2-097EFAA578C8}"/>
              </a:ext>
            </a:extLst>
          </p:cNvPr>
          <p:cNvSpPr txBox="1"/>
          <p:nvPr/>
        </p:nvSpPr>
        <p:spPr>
          <a:xfrm rot="5400000">
            <a:off x="2658974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863171-3E5F-0344-B6E8-21D09466C72D}"/>
              </a:ext>
            </a:extLst>
          </p:cNvPr>
          <p:cNvSpPr/>
          <p:nvPr/>
        </p:nvSpPr>
        <p:spPr>
          <a:xfrm>
            <a:off x="3124200" y="1162051"/>
            <a:ext cx="333807" cy="2173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/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blipFill>
                <a:blip r:embed="rId8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62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6" grpId="0"/>
      <p:bldP spid="37" grpId="0"/>
      <p:bldP spid="38" grpId="0"/>
      <p:bldP spid="39" grpId="0"/>
      <p:bldP spid="4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153265</TotalTime>
  <Words>1485</Words>
  <Application>Microsoft Macintosh PowerPoint</Application>
  <PresentationFormat>On-screen Show (4:3)</PresentationFormat>
  <Paragraphs>359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ＭＳ Ｐゴシック</vt:lpstr>
      <vt:lpstr>Arial</vt:lpstr>
      <vt:lpstr>Calibri</vt:lpstr>
      <vt:lpstr>Cambria Math</vt:lpstr>
      <vt:lpstr>Courier New</vt:lpstr>
      <vt:lpstr>Office Theme</vt:lpstr>
      <vt:lpstr>BIOE 498 / BIOE 599: Computational Systems Biology for Medical Applications  CSE 599V: Advancing Biomedical Models  Lecture 2: Modeling Essentials  </vt:lpstr>
      <vt:lpstr>G.P.E. Box (Famous Statistician)</vt:lpstr>
      <vt:lpstr>Agenda</vt:lpstr>
      <vt:lpstr>Modeling Water Flows and Levels for a Reservoir</vt:lpstr>
      <vt:lpstr>A conceptual model relates inputs to outputs.</vt:lpstr>
      <vt:lpstr>Technical models detail calculations.</vt:lpstr>
      <vt:lpstr>The reservoir is  a cylinder?</vt:lpstr>
      <vt:lpstr>Modeling Workflow</vt:lpstr>
      <vt:lpstr>Dimensional Analysis</vt:lpstr>
      <vt:lpstr>Rules for Dimensional Analysis</vt:lpstr>
      <vt:lpstr>Solving for the units.</vt:lpstr>
      <vt:lpstr>A Yeast Adaptation</vt:lpstr>
      <vt:lpstr>When Should Yeast Adapt?</vt:lpstr>
      <vt:lpstr>How Yeast Adapts: lac operation</vt:lpstr>
      <vt:lpstr>Modeling the lac Operon</vt:lpstr>
      <vt:lpstr>Modeling the lac Operon</vt:lpstr>
      <vt:lpstr>Technical Models With Differentials</vt:lpstr>
      <vt:lpstr>Technical Models With Stochastics</vt:lpstr>
      <vt:lpstr>Learning Objectives</vt:lpstr>
      <vt:lpstr>BACKUP</vt:lpstr>
      <vt:lpstr>Gene Layout lac Operon </vt:lpstr>
      <vt:lpstr>Variable Roles</vt:lpstr>
      <vt:lpstr>Conceptual Model</vt:lpstr>
      <vt:lpstr>Element</vt:lpstr>
      <vt:lpstr>A conceptual model relates inputs to outputs.</vt:lpstr>
      <vt:lpstr>Modeling Workflow</vt:lpstr>
      <vt:lpstr>Technical Model for Vessel.height</vt:lpstr>
      <vt:lpstr>Abstraction of A System Component</vt:lpstr>
      <vt:lpstr>Running Example: Hydraulic Engineering</vt:lpstr>
    </vt:vector>
  </TitlesOfParts>
  <Company>University of Washington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2431</cp:revision>
  <dcterms:created xsi:type="dcterms:W3CDTF">2008-11-04T22:35:39Z</dcterms:created>
  <dcterms:modified xsi:type="dcterms:W3CDTF">2018-09-21T03:11:46Z</dcterms:modified>
</cp:coreProperties>
</file>